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0" r:id="rId5"/>
    <p:sldId id="275" r:id="rId6"/>
    <p:sldId id="269" r:id="rId7"/>
    <p:sldId id="261" r:id="rId8"/>
    <p:sldId id="262" r:id="rId9"/>
    <p:sldId id="267" r:id="rId10"/>
    <p:sldId id="257" r:id="rId11"/>
    <p:sldId id="265" r:id="rId12"/>
    <p:sldId id="268" r:id="rId13"/>
    <p:sldId id="270" r:id="rId14"/>
    <p:sldId id="266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5C09E-18EA-47E8-A8EA-8CFEE74C4B45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FAF33-3C3A-407F-98AC-A8D32DDD1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28A97-54E5-4144-A1F6-E5D11B1002C7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38D86-BCA7-441A-AA70-A787CD1FF6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10F7A-661B-4744-B2CA-C6DE24D917CB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F9251-D5E2-45AF-BA3B-B54C732969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0141F-07C9-4717-9E6B-2E68AB4EFE37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4529E-6C98-493F-A1D2-068B70D460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97AF-01FE-4671-B5E8-6777E1044553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2AFDD-049E-4A25-A738-6149569F3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E0009-3AA3-42C7-ABF9-15BAE8E3126D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72395-DFFD-46AD-AF27-3D02FC8371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65CB-0150-4105-A457-344697DCD4EB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C0591-6C86-4994-B69B-B09ABC4A67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9E639-014F-41E1-B66B-18B2025F36AB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5281E-F27D-470F-9DCC-2436E7992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1491E-76C2-442C-AD31-22C74FC0B43A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E4C2E-6089-4E70-B4DB-5A2ED61996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8D31D-6943-44AD-A710-C4BD2A98E1F8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94EB6-DC46-49E3-852C-977F6D23F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2457B-C00A-4859-92BC-BBB49C63BA0A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92B23-D0E9-4209-A288-C5EA4FF1AC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357188"/>
            <a:ext cx="8229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5F3DB2-6B25-4592-A404-D248352C014E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85F127-15AC-4F5D-9983-182B37A45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71" name="Rectangle 59"/>
          <p:cNvSpPr>
            <a:spLocks noChangeArrowheads="1"/>
          </p:cNvSpPr>
          <p:nvPr userDrawn="1"/>
        </p:nvSpPr>
        <p:spPr bwMode="auto">
          <a:xfrm>
            <a:off x="0" y="6673850"/>
            <a:ext cx="10906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600">
                <a:solidFill>
                  <a:srgbClr val="595959"/>
                </a:solidFill>
                <a:latin typeface="Calibri" pitchFamily="34" charset="0"/>
                <a:ea typeface="Calibri" pitchFamily="34" charset="0"/>
                <a:cs typeface="Rod"/>
              </a:rPr>
              <a:t>© Фокина Лидия Петровна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D%D1%83%D1%81%D1%82%D1%80%D0%B5%D1%81%D1%8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Кинезиолог, как специалист, работающий с людьми, может задаться вопросом, как ему «не нахватать» на себя всякого. В этой связи встает вопрос о том, как защищаться от клиентов? Нужно ли это делать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412875"/>
            <a:ext cx="7716837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3375"/>
            <a:ext cx="8207375" cy="14398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 </a:t>
            </a:r>
            <a:r>
              <a:rPr lang="ru-RU" sz="3200" b="1" dirty="0" smtClean="0"/>
              <a:t>Использование </a:t>
            </a:r>
            <a:r>
              <a:rPr lang="ru-RU" sz="3200" b="1" dirty="0" err="1" smtClean="0"/>
              <a:t>кинезиологических</a:t>
            </a:r>
            <a:r>
              <a:rPr lang="ru-RU" sz="3200" b="1" dirty="0" smtClean="0"/>
              <a:t> приемов в ситуации стресса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/>
              <a:t/>
            </a:r>
            <a:br>
              <a:rPr lang="ru-RU" sz="3200" b="1" dirty="0"/>
            </a:b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088" y="4868863"/>
            <a:ext cx="8066087" cy="1584325"/>
          </a:xfrm>
        </p:spPr>
        <p:txBody>
          <a:bodyPr rtlCol="0">
            <a:normAutofit fontScale="55000" lnSpcReduction="20000"/>
          </a:bodyPr>
          <a:lstStyle/>
          <a:p>
            <a:pPr marL="273050" indent="-273050" algn="r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Центр «Содействие»</a:t>
            </a:r>
          </a:p>
          <a:p>
            <a:pPr marL="273050" indent="-273050" algn="r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учитель-дефектолог</a:t>
            </a:r>
          </a:p>
          <a:p>
            <a:pPr marL="273050" indent="-273050" algn="r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sz="3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 algn="r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ru-RU" sz="3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Градова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Маргарита 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Алексеевна</a:t>
            </a:r>
          </a:p>
          <a:p>
            <a:pPr marL="273050" indent="-273050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ru-RU" sz="3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</a:p>
          <a:p>
            <a:pPr marL="273050" indent="-273050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 fontAlgn="auto">
              <a:lnSpc>
                <a:spcPct val="9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530225" y="357188"/>
            <a:ext cx="8156575" cy="839787"/>
          </a:xfrm>
        </p:spPr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</a:rPr>
              <a:t>Лобно-затылочная коррекция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225" y="981075"/>
            <a:ext cx="7570788" cy="4273550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/>
              <a:t>Цель: способствовать снятию эмоционального напряжения и повышению мотивации к учебной деятельности</a:t>
            </a:r>
            <a:r>
              <a:rPr lang="ru-RU" sz="2000" dirty="0" smtClean="0"/>
              <a:t>.</a:t>
            </a:r>
            <a:endParaRPr lang="ru-RU" sz="2000" dirty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Одну </a:t>
            </a:r>
            <a:r>
              <a:rPr lang="ru-RU" sz="2400" dirty="0"/>
              <a:t>ладонь положите на затылок, другую — на лоб. Закройте глаза и подумайте о любой негативной ситуации. Сделайте глубокий вдох-выдох. Мысленно представьте себе ситуацию еще раз, но только в положительном аспекте, обдумайте и осознайте то, как можно было бы данную проблему разрешить. После появления своеобразной «пульсации» между затылочной и лобной частью </a:t>
            </a:r>
            <a:r>
              <a:rPr lang="ru-RU" sz="2400" dirty="0" err="1"/>
              <a:t>самокоррекция</a:t>
            </a:r>
            <a:r>
              <a:rPr lang="ru-RU" sz="2400" dirty="0"/>
              <a:t> завершается глубоким </a:t>
            </a:r>
            <a:endParaRPr lang="ru-RU" sz="2400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вдохом-выдохом</a:t>
            </a:r>
            <a:r>
              <a:rPr lang="ru-RU" sz="2400" dirty="0"/>
              <a:t>.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Упражнение </a:t>
            </a:r>
            <a:r>
              <a:rPr lang="ru-RU" sz="2400" dirty="0"/>
              <a:t>выполняется от 30 с до 10 мин.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/>
          </a:p>
        </p:txBody>
      </p:sp>
      <p:pic>
        <p:nvPicPr>
          <p:cNvPr id="22531" name="Picture 2" descr="https://sun9-64.userapi.com/impg/9hpHIiQAg_6lKRpP9DDlYSvg1Zi0YjaPFYxHaA/miLFGiN70us.jpg?size=604x509&amp;quality=96&amp;sign=b76d83bdae4216194d209194ee4301c8&amp;type=alb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3933825"/>
            <a:ext cx="2890838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768350"/>
          </a:xfrm>
        </p:spPr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Касание лба</a:t>
            </a:r>
            <a:r>
              <a:rPr lang="ru-RU" sz="2800" smtClean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4213" y="1125538"/>
            <a:ext cx="7848600" cy="40147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sz="2000" dirty="0">
                <a:latin typeface="+mn-lt"/>
                <a:cs typeface="+mn-cs"/>
              </a:rPr>
              <a:t>Цель: способствовать снятию эмоционального напряжения и повышению мотивации к </a:t>
            </a:r>
            <a:r>
              <a:rPr lang="ru-RU" sz="2000" dirty="0">
                <a:latin typeface="+mn-lt"/>
                <a:cs typeface="+mn-cs"/>
              </a:rPr>
              <a:t> </a:t>
            </a:r>
            <a:r>
              <a:rPr lang="ru-RU" sz="2000" dirty="0">
                <a:latin typeface="+mn-lt"/>
                <a:cs typeface="+mn-cs"/>
              </a:rPr>
              <a:t>деятельности.</a:t>
            </a:r>
          </a:p>
          <a:p>
            <a:pPr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Дотроньтесь </a:t>
            </a: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пальцами обеих рук до обоих выступов лобной кости над бровями. Закройте глаза и надавливайте на эти точки так долго, пока не почувствуете учащение пульса. После этого сделайте глазами круговые вращательные движения. Это упражнение рекомендуется делать несколько раз в течение дня. При эмоциональных нагрузках постукивайте пальцем по центрам бровей. Это упражнение расслабляет и снимает тревогу.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2"/>
          <p:cNvSpPr>
            <a:spLocks noChangeArrowheads="1"/>
          </p:cNvSpPr>
          <p:nvPr/>
        </p:nvSpPr>
        <p:spPr bwMode="auto">
          <a:xfrm>
            <a:off x="539750" y="908050"/>
            <a:ext cx="795655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Цель: способствовать снятию эмоционального напряжения и повышению мотивации к учебной деятельности.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>
                <a:latin typeface="Calibri" pitchFamily="34" charset="0"/>
              </a:rPr>
              <a:t>Для выполнения упражнения необходимо мягко расправить и растянуть руками внешний край каждого уха в направлении вверх — наружу от верхней части к мочке уха 5 раз. Помассируйте участок от сосцевидного отростка за ухом по направлению вниз к ключице-5 раз.</a:t>
            </a:r>
          </a:p>
          <a:p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</p:txBody>
      </p:sp>
      <p:pic>
        <p:nvPicPr>
          <p:cNvPr id="24578" name="Picture 12" descr="https://i0.wp.com/lifegid.com/media/res/2/9/9/3/4/29934.pd72y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3429000"/>
            <a:ext cx="5761037" cy="24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Заголовок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8229600" cy="1257300"/>
          </a:xfrm>
        </p:spPr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</a:rPr>
              <a:t>Массаж ушей</a:t>
            </a:r>
            <a:br>
              <a:rPr lang="ru-RU" sz="2800" b="1" smtClean="0">
                <a:solidFill>
                  <a:schemeClr val="tx2"/>
                </a:solidFill>
              </a:rPr>
            </a:br>
            <a:endParaRPr lang="ru-RU" sz="2800" b="1" smtClean="0">
              <a:solidFill>
                <a:schemeClr val="tx2"/>
              </a:solidFill>
            </a:endParaRPr>
          </a:p>
        </p:txBody>
      </p:sp>
      <p:sp>
        <p:nvSpPr>
          <p:cNvPr id="24580" name="AutoShape 10" descr="https://r1.mt.ru/r29/photoF399/20997566861-0/jpeg/bp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188" y="836613"/>
            <a:ext cx="8093075" cy="24384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Цель: способствовать снятию эмоционального напряжения и повышению мотивации к учебной деятельности</a:t>
            </a: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выполнения упражнения необходимо сделать массаж в области вилочковой железы в форме легкого постукивания 10—20 раз круговыми движениями слева направо.</a:t>
            </a: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5602" name="Picture 4" descr="https://sun9-7.userapi.com/impg/fpN23R-Ag5n6UKtUn065-cFQwLw8lzo4XcyMVA/-4h3CbRjfcg.jpg?size=1024x551&amp;quality=96&amp;sign=f8e8bf3c354fc013a2b1224af86714ff&amp;c_uniq_tag=csKh_vuhZ00sHOYeDXB-xYovUjwCFb7W3YrmRSp5H_M&amp;type=alb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2781300"/>
            <a:ext cx="6624637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388938"/>
            <a:ext cx="8229600" cy="879475"/>
          </a:xfrm>
        </p:spPr>
        <p:txBody>
          <a:bodyPr/>
          <a:lstStyle/>
          <a:p>
            <a:r>
              <a:rPr lang="ru-RU" sz="3200" b="1" smtClean="0">
                <a:solidFill>
                  <a:schemeClr val="tx2"/>
                </a:solidFill>
              </a:rPr>
              <a:t>Постукивание</a:t>
            </a:r>
            <a:br>
              <a:rPr lang="ru-RU" sz="3200" b="1" smtClean="0">
                <a:solidFill>
                  <a:schemeClr val="tx2"/>
                </a:solidFill>
              </a:rPr>
            </a:br>
            <a:endParaRPr lang="ru-RU" sz="3200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964613" cy="1012825"/>
          </a:xfrm>
        </p:spPr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</a:rPr>
              <a:t>Энергетические зевки</a:t>
            </a:r>
            <a:br>
              <a:rPr lang="ru-RU" sz="2800" b="1" smtClean="0">
                <a:solidFill>
                  <a:schemeClr val="tx2"/>
                </a:solidFill>
              </a:rPr>
            </a:br>
            <a:endParaRPr lang="ru-RU" sz="2800" b="1" smtClean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39750" y="908050"/>
            <a:ext cx="8424863" cy="2736850"/>
          </a:xfrm>
        </p:spPr>
        <p:txBody>
          <a:bodyPr rtlCol="0">
            <a:normAutofit fontScale="92500" lnSpcReduction="2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Для </a:t>
            </a:r>
            <a:r>
              <a:rPr lang="ru-RU" sz="2400" dirty="0"/>
              <a:t>выполнения энергетического зевка массируйте мышцы вокруг зоны </a:t>
            </a:r>
            <a:r>
              <a:rPr lang="ru-RU" sz="2400" dirty="0" err="1"/>
              <a:t>челюстновисочного</a:t>
            </a:r>
            <a:r>
              <a:rPr lang="ru-RU" sz="2400" dirty="0"/>
              <a:t> сустава. Этот сустав находится прямо перед ушным отверстием и является суставом, соединяющим верхнюю и нижнюю челюсти. Через этот сустав проходят стволы пяти основных черепных нервов, которые собирают сенсорную информацию от всего лица, глазных мышц, языка и рта, активизируют все мышцы лица, глаз и рта при жевании и воспроизведении звуков. </a:t>
            </a:r>
            <a:endParaRPr lang="ru-RU" sz="24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6627" name="Picture 4" descr="https://lh3.googleusercontent.com/-GC00CvKZA_A/ZCQyns6s3sI/AAAAAAAACt8/QRZKX6lyuTIVYrObx-0u8Ts3avgArXMMwCNcBGAsYHQ/s1600/1680093852516907-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3500438"/>
            <a:ext cx="5184775" cy="288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chemeClr val="tx2"/>
                </a:solidFill>
              </a:rPr>
              <a:t>Дыхание животом</a:t>
            </a:r>
            <a:br>
              <a:rPr lang="ru-RU" sz="3200" b="1" smtClean="0">
                <a:solidFill>
                  <a:schemeClr val="tx2"/>
                </a:solidFill>
              </a:rPr>
            </a:br>
            <a:endParaRPr lang="ru-RU" sz="3200" b="1" smtClean="0">
              <a:solidFill>
                <a:schemeClr val="tx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650" y="1501775"/>
            <a:ext cx="7931150" cy="37052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Цель: способствовать снятию физического и психологического напряжения.</a:t>
            </a: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Данное упражнение так же активизирует мышцы диафрагмы, что способствует улучшению качества речи.</a:t>
            </a: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Необходимо </a:t>
            </a: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положить ладонь на живот, расслабить тело, вытолкнуть воздух из легких. При следующем вдохе надуть живот, грудная клетка, при этом остается неподвижна, на выдохе, подтянуть мышцы пресса.  Упражнение выполняется в спокойном ритме в течение 1 минуты.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</a:rPr>
              <a:t>Упражнения на снятия эмоционального напряжения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56882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«Медуза»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smtClean="0"/>
              <a:t>Сидя </a:t>
            </a:r>
            <a:r>
              <a:rPr lang="ru-RU" sz="2400" dirty="0"/>
              <a:t>на стуле, совершайте плавные движения руками, подражая медузе, плавающей в воде</a:t>
            </a:r>
            <a:r>
              <a:rPr lang="ru-RU" sz="24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 «Массаж мизинца» </a:t>
            </a:r>
            <a:r>
              <a:rPr lang="ru-RU" sz="2400" dirty="0" smtClean="0"/>
              <a:t>Слегка помассируйте кончик мизинца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«Младенец»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smtClean="0"/>
              <a:t>Сожмите </a:t>
            </a:r>
            <a:r>
              <a:rPr lang="ru-RU" sz="2400" dirty="0"/>
              <a:t>пальцы в кулак, большие пальцы находятся внутри кулака. Сделайте вдох. На выдох начинайте медленно сжимать кулаки. Затем, расслабьте кулаки и сделайте вдох». Упражнение повторяется пять раз. Выполнение упражнения с закрытыми глазами удваивает эффект. Упражнение выполняется двумя руками </a:t>
            </a:r>
            <a:r>
              <a:rPr lang="ru-RU" sz="2400" dirty="0" smtClean="0"/>
              <a:t>одновременно.</a:t>
            </a:r>
            <a:endParaRPr lang="ru-RU" sz="2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504825"/>
          </a:xfrm>
        </p:spPr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</a:rPr>
              <a:t>Методика стирания негативной информации из памяти</a:t>
            </a:r>
            <a:r>
              <a:rPr lang="ru-RU" sz="3200" b="1" smtClean="0">
                <a:solidFill>
                  <a:schemeClr val="tx2"/>
                </a:solidFill>
              </a:rPr>
              <a:t/>
            </a:r>
            <a:br>
              <a:rPr lang="ru-RU" sz="3200" b="1" smtClean="0">
                <a:solidFill>
                  <a:schemeClr val="tx2"/>
                </a:solidFill>
              </a:rPr>
            </a:br>
            <a:endParaRPr lang="ru-RU" sz="3200" b="1" smtClean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362950" cy="5111750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>
                <a:solidFill>
                  <a:schemeClr val="tx2"/>
                </a:solidFill>
              </a:rPr>
              <a:t>Цель: </a:t>
            </a:r>
            <a:r>
              <a:rPr lang="ru-RU" sz="2200" dirty="0"/>
              <a:t>способствовать снятию эмоционального напряжения и повышению мотивации к учебной деятельности</a:t>
            </a:r>
            <a:r>
              <a:rPr lang="ru-RU" sz="2200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200" dirty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 </a:t>
            </a:r>
            <a:r>
              <a:rPr lang="ru-RU" sz="2400" dirty="0"/>
              <a:t>Сядьте прямо и расслабьтесь. Закройте глаза. Представьте перед собой чистый лист бумаги, карандаши и ластик. Подумайте о том, что вас беспокоит, чего вы боитесь. Мысленно нарисуйте на листе бумаги свой страх, окрасьте его различными цветами, пусть он воплотиться в реальность. Поблагодарите свой страх, за то что он помог вам стать лучше. Мысленно возьмите ластик и начинайте «стирать» с листа бумаги свой страх. «Стирайте» до тех пор, пока с листа не исчезнет картинка. Откройте глаза и сделайте глубокий вдох. Проверьте себя, удалось ли вам избавиться от страха. Для этого закройте глаза и представьте тот же лист бумаги. Если картинка не исчезла, снова возьмите ластик и «стирайте» до ее полного исчезновения.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ъект 2"/>
          <p:cNvSpPr>
            <a:spLocks noGrp="1"/>
          </p:cNvSpPr>
          <p:nvPr>
            <p:ph idx="4294967295"/>
          </p:nvPr>
        </p:nvSpPr>
        <p:spPr>
          <a:xfrm>
            <a:off x="0" y="404813"/>
            <a:ext cx="9036050" cy="572135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endParaRPr lang="ru-RU" smtClean="0"/>
          </a:p>
          <a:p>
            <a:pPr marL="0" indent="0" algn="ctr">
              <a:buFont typeface="Arial" charset="0"/>
              <a:buNone/>
            </a:pPr>
            <a:r>
              <a:rPr lang="ru-RU" smtClean="0">
                <a:solidFill>
                  <a:schemeClr val="tx2"/>
                </a:solidFill>
              </a:rPr>
              <a:t>Спасибо за внимание!</a:t>
            </a:r>
          </a:p>
        </p:txBody>
      </p:sp>
      <p:pic>
        <p:nvPicPr>
          <p:cNvPr id="30722" name="Picture 2" descr="https://sun9-61.userapi.com/impf/MErELzesYXwK6DFlPjJVn7Spu7dv8meZ5qvgLw/6RWJuNVu4-c.jpg?size=1920x768&amp;quality=95&amp;crop=26,146,1263,504&amp;sign=9a02218b6051a75b494efd803ed9b440&amp;type=cover_grou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916113"/>
            <a:ext cx="774065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/>
                </a:solidFill>
                <a:latin typeface="+mn-lt"/>
              </a:rPr>
              <a:t>ПОНЯТИЕ О СТРЕССЕ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0" indent="0" algn="r">
              <a:buFont typeface="Arial" charset="0"/>
              <a:buNone/>
            </a:pPr>
            <a:r>
              <a:rPr lang="ru-RU" sz="2000" smtClean="0"/>
              <a:t>Даже в состоянии полного расслабления спящий человек испытывает стресс… Полная свобода от стресса означает смерть. </a:t>
            </a:r>
          </a:p>
          <a:p>
            <a:pPr marL="0" indent="0" algn="r">
              <a:buFont typeface="Arial" charset="0"/>
              <a:buNone/>
            </a:pPr>
            <a:r>
              <a:rPr lang="ru-RU" sz="2000" smtClean="0"/>
              <a:t>Ганс Селье</a:t>
            </a:r>
          </a:p>
          <a:p>
            <a:pPr marL="0" indent="0" algn="ctr">
              <a:buFont typeface="Arial" charset="0"/>
              <a:buNone/>
            </a:pPr>
            <a:r>
              <a:rPr lang="ru-RU" sz="2400" smtClean="0"/>
              <a:t>Стресс (от англ. stress – нагрузка, давление, напряжение) – неспецифическая реакция организма на воздействие (физическое или психологическое), нарушающее его гомеостаз, а так же соответствующее состояние нервной системы организма.</a:t>
            </a:r>
          </a:p>
          <a:p>
            <a:pPr marL="0" indent="0" algn="ctr">
              <a:buFont typeface="Arial" charset="0"/>
              <a:buNone/>
            </a:pPr>
            <a:endParaRPr lang="ru-RU" sz="2000" smtClean="0"/>
          </a:p>
        </p:txBody>
      </p:sp>
      <p:pic>
        <p:nvPicPr>
          <p:cNvPr id="14339" name="Рисунок 3" descr="https://avatars.dzeninfra.ru/get-zen_doc/1661842/pub_6347c0f9b185697ee19c234b_6347c1207e95f016151a49db/scale_24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4076700"/>
            <a:ext cx="6048375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r>
              <a:rPr lang="ru-RU" sz="3200" b="1" smtClean="0">
                <a:solidFill>
                  <a:schemeClr val="tx2"/>
                </a:solidFill>
              </a:rPr>
              <a:t>Виды стресса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9013"/>
            <a:ext cx="8229600" cy="53197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/>
              <a:t>Понятие «</a:t>
            </a:r>
            <a:r>
              <a:rPr lang="ru-RU" sz="2800" u="sng" dirty="0" err="1">
                <a:hlinkClick r:id="rId2"/>
              </a:rPr>
              <a:t>эустресс</a:t>
            </a:r>
            <a:r>
              <a:rPr lang="ru-RU" sz="2800" dirty="0"/>
              <a:t>» имеет два значения — «стресс, вызванный положительными эмоциями» и «несильный стресс, мобилизующий организм</a:t>
            </a:r>
            <a:r>
              <a:rPr lang="ru-RU" sz="2800" dirty="0" smtClean="0"/>
              <a:t>».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/>
              <a:t>(повышается иммунитет, отступают болезни, человек чувствует прилив сил, энергии, радости)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err="1" smtClean="0"/>
              <a:t>Дистресс</a:t>
            </a:r>
            <a:r>
              <a:rPr lang="ru-RU" sz="2800" dirty="0" smtClean="0"/>
              <a:t> </a:t>
            </a:r>
            <a:r>
              <a:rPr lang="ru-RU" sz="2800" dirty="0"/>
              <a:t>– вызванный отрицательными </a:t>
            </a:r>
            <a:r>
              <a:rPr lang="ru-RU" sz="2800" dirty="0" smtClean="0"/>
              <a:t>эмоциями.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/>
              <a:t> </a:t>
            </a:r>
            <a:r>
              <a:rPr lang="ru-RU" sz="2600" dirty="0" smtClean="0"/>
              <a:t>Негативный </a:t>
            </a:r>
            <a:r>
              <a:rPr lang="ru-RU" sz="2600" dirty="0"/>
              <a:t>тип стресса, с которым организм не в силах справиться. Он подрывает здоровье человека и может привести к тяжёлым заболеваниям. От стресса страдает </a:t>
            </a:r>
            <a:r>
              <a:rPr lang="ru-RU" sz="2600" dirty="0" smtClean="0"/>
              <a:t>иммунная система.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984250"/>
          </a:xfrm>
        </p:spPr>
        <p:txBody>
          <a:bodyPr/>
          <a:lstStyle/>
          <a:p>
            <a:r>
              <a:rPr lang="ru-RU" sz="3200" b="1" smtClean="0">
                <a:solidFill>
                  <a:schemeClr val="tx2"/>
                </a:solidFill>
              </a:rPr>
              <a:t>Виды стресса</a:t>
            </a:r>
            <a:br>
              <a:rPr lang="ru-RU" sz="3200" b="1" smtClean="0">
                <a:solidFill>
                  <a:schemeClr val="tx2"/>
                </a:solidFill>
              </a:rPr>
            </a:br>
            <a:endParaRPr lang="ru-RU" sz="3200" smtClean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472112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tx2"/>
                </a:solidFill>
              </a:rPr>
              <a:t>профессиональный стресс </a:t>
            </a:r>
            <a:r>
              <a:rPr lang="ru-RU" sz="3100" dirty="0"/>
              <a:t>(стресс на работе)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tx2"/>
                </a:solidFill>
              </a:rPr>
              <a:t>эмоциональный стресс </a:t>
            </a:r>
            <a:r>
              <a:rPr lang="ru-RU" sz="3100" dirty="0" smtClean="0"/>
              <a:t>(например</a:t>
            </a:r>
            <a:r>
              <a:rPr lang="ru-RU" sz="3100" dirty="0"/>
              <a:t>, такое важное событие, как свадьба у одного человека вызывает эмоции радости и состояние </a:t>
            </a:r>
            <a:r>
              <a:rPr lang="ru-RU" sz="3100" dirty="0" smtClean="0"/>
              <a:t>стресса)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физический </a:t>
            </a:r>
            <a:r>
              <a:rPr lang="ru-RU" dirty="0">
                <a:solidFill>
                  <a:schemeClr val="tx2"/>
                </a:solidFill>
              </a:rPr>
              <a:t>стресс </a:t>
            </a:r>
            <a:r>
              <a:rPr lang="ru-RU" sz="3100" dirty="0" smtClean="0"/>
              <a:t>(посредственное воздействие </a:t>
            </a:r>
            <a:r>
              <a:rPr lang="ru-RU" sz="3100" dirty="0"/>
              <a:t>на человека различного рода негативных факторов — холода, боли, голода, физических </a:t>
            </a:r>
            <a:r>
              <a:rPr lang="ru-RU" sz="3100" dirty="0" smtClean="0"/>
              <a:t>перегрузок)</a:t>
            </a:r>
            <a:endParaRPr lang="ru-RU" sz="31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психологический </a:t>
            </a:r>
            <a:r>
              <a:rPr lang="ru-RU" dirty="0">
                <a:solidFill>
                  <a:schemeClr val="tx2"/>
                </a:solidFill>
              </a:rPr>
              <a:t>стресс </a:t>
            </a:r>
            <a:r>
              <a:rPr lang="ru-RU" sz="3100" dirty="0"/>
              <a:t>(обида, обман, опасность, угроза, информационная </a:t>
            </a:r>
            <a:r>
              <a:rPr lang="ru-RU" sz="3100" dirty="0" smtClean="0"/>
              <a:t>перегрузка)</a:t>
            </a:r>
            <a:endParaRPr lang="ru-RU" sz="31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tx2"/>
                </a:solidFill>
              </a:rPr>
              <a:t>операционный стресс </a:t>
            </a:r>
            <a:r>
              <a:rPr lang="ru-RU" sz="3100" dirty="0"/>
              <a:t>(реакция организма на хирургическую операцию</a:t>
            </a:r>
            <a:r>
              <a:rPr lang="ru-RU" sz="3100" dirty="0" smtClean="0"/>
              <a:t>)</a:t>
            </a:r>
            <a:r>
              <a:rPr lang="ru-RU" sz="3100" dirty="0"/>
              <a:t> (возникающий вследствие перенесенной травмы и т.д</a:t>
            </a:r>
            <a:r>
              <a:rPr lang="ru-RU" sz="3100" dirty="0" smtClean="0"/>
              <a:t>.)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посттравматический стресс, </a:t>
            </a:r>
            <a:r>
              <a:rPr lang="ru-RU" dirty="0" smtClean="0"/>
              <a:t>вследствие возникающей после перенесенной травмы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chemeClr val="tx2"/>
                </a:solidFill>
              </a:rPr>
              <a:t>Что может быть стрессором?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Физические стрессоры </a:t>
            </a:r>
            <a:r>
              <a:rPr lang="ru-RU" dirty="0" smtClean="0"/>
              <a:t>(жар, холод, шум, огонь, уличное движение, насилие, болезни, плохие условия работы и т.д.)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Социальные стрессоры</a:t>
            </a:r>
            <a:r>
              <a:rPr lang="ru-RU" dirty="0" smtClean="0"/>
              <a:t>(общественные, экономические, политические, связанные с работой, карьерой, межличностные стрессоры)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Семейные стрессоры</a:t>
            </a:r>
            <a:r>
              <a:rPr lang="ru-RU" dirty="0" smtClean="0"/>
              <a:t>(распределение обязанностей, ревность, различие в семейных ценностях, болезни, смерть близких)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0" descr="https://psiola-center.ru/wp-content/uploads/0/8/f/08ff1240dfa3171aed4bbba5205b4b5a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620713"/>
            <a:ext cx="8020050" cy="5680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581025"/>
          </a:xfrm>
        </p:spPr>
        <p:txBody>
          <a:bodyPr/>
          <a:lstStyle/>
          <a:p>
            <a:r>
              <a:rPr lang="ru-RU" sz="3200" b="1" smtClean="0">
                <a:solidFill>
                  <a:schemeClr val="tx2"/>
                </a:solidFill>
              </a:rPr>
              <a:t>Любое психосоматическое заболевание развивается по схеме:</a:t>
            </a:r>
            <a:br>
              <a:rPr lang="ru-RU" sz="3200" b="1" smtClean="0">
                <a:solidFill>
                  <a:schemeClr val="tx2"/>
                </a:solidFill>
              </a:rPr>
            </a:br>
            <a:endParaRPr lang="ru-RU" sz="3200" smtClean="0">
              <a:solidFill>
                <a:schemeClr val="tx2"/>
              </a:solidFill>
            </a:endParaRP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smtClean="0"/>
              <a:t>Эмоциональный стресс</a:t>
            </a:r>
          </a:p>
          <a:p>
            <a:r>
              <a:rPr lang="ru-RU" sz="2800" smtClean="0"/>
              <a:t>Функциональные нарушения</a:t>
            </a:r>
          </a:p>
          <a:p>
            <a:r>
              <a:rPr lang="ru-RU" sz="2800" smtClean="0"/>
              <a:t>Патологические изменения во внутреннем органе</a:t>
            </a:r>
          </a:p>
          <a:p>
            <a:endParaRPr lang="ru-RU" smtClean="0"/>
          </a:p>
        </p:txBody>
      </p:sp>
      <p:pic>
        <p:nvPicPr>
          <p:cNvPr id="19459" name="Picture 2" descr="https://www.info-mediterranee.com/wp-content/uploads/2015/07/image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3825" y="3271838"/>
            <a:ext cx="6356350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012825"/>
          </a:xfrm>
        </p:spPr>
        <p:txBody>
          <a:bodyPr/>
          <a:lstStyle/>
          <a:p>
            <a:r>
              <a:rPr lang="ru-RU" sz="3200" b="1" smtClean="0">
                <a:solidFill>
                  <a:schemeClr val="tx2"/>
                </a:solidFill>
              </a:rPr>
              <a:t>Последствия стресса</a:t>
            </a:r>
            <a:br>
              <a:rPr lang="ru-RU" sz="3200" b="1" smtClean="0">
                <a:solidFill>
                  <a:schemeClr val="tx2"/>
                </a:solidFill>
              </a:rPr>
            </a:br>
            <a:endParaRPr lang="ru-RU" sz="3200" smtClean="0">
              <a:solidFill>
                <a:schemeClr val="tx2"/>
              </a:solidFill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3743325"/>
          </a:xfrm>
        </p:spPr>
        <p:txBody>
          <a:bodyPr/>
          <a:lstStyle/>
          <a:p>
            <a:r>
              <a:rPr lang="ru-RU" sz="2800" smtClean="0"/>
              <a:t>Бронхиальная астма</a:t>
            </a:r>
          </a:p>
          <a:p>
            <a:r>
              <a:rPr lang="ru-RU" sz="2800" smtClean="0"/>
              <a:t>Язвенная болезнь желудка и ДПК</a:t>
            </a:r>
          </a:p>
          <a:p>
            <a:r>
              <a:rPr lang="ru-RU" sz="2800" smtClean="0"/>
              <a:t>Ишемическая болезнь сердца</a:t>
            </a:r>
          </a:p>
          <a:p>
            <a:r>
              <a:rPr lang="ru-RU" sz="2800" smtClean="0"/>
              <a:t>Нейродермиты</a:t>
            </a:r>
          </a:p>
          <a:p>
            <a:r>
              <a:rPr lang="ru-RU" sz="2800" smtClean="0"/>
              <a:t>Ревматоидный артрит</a:t>
            </a:r>
          </a:p>
          <a:p>
            <a:r>
              <a:rPr lang="ru-RU" sz="2800" smtClean="0"/>
              <a:t>Сахарный диабет</a:t>
            </a:r>
          </a:p>
          <a:p>
            <a:r>
              <a:rPr lang="ru-RU" sz="2800" smtClean="0"/>
              <a:t>Гипертония</a:t>
            </a:r>
          </a:p>
          <a:p>
            <a:endParaRPr lang="ru-RU" smtClean="0"/>
          </a:p>
        </p:txBody>
      </p:sp>
      <p:pic>
        <p:nvPicPr>
          <p:cNvPr id="20483" name="Picture 2" descr="https://i.sunhome.ru/journal/117/stress-u-muzhchin-v2.or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2997200"/>
            <a:ext cx="4478337" cy="293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936625"/>
          </a:xfrm>
        </p:spPr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</a:rPr>
              <a:t>Кинезиологический комплекс упражнений, направленных на снятие стресса</a:t>
            </a:r>
            <a:r>
              <a:rPr lang="ru-RU" sz="2400" smtClean="0">
                <a:solidFill>
                  <a:schemeClr val="tx2"/>
                </a:solidFill>
              </a:rPr>
              <a:t/>
            </a:r>
            <a:br>
              <a:rPr lang="ru-RU" sz="2400" smtClean="0">
                <a:solidFill>
                  <a:schemeClr val="tx2"/>
                </a:solidFill>
              </a:rPr>
            </a:br>
            <a:endParaRPr lang="ru-RU" sz="2400" smtClean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+mj-lt"/>
              </a:rPr>
              <a:t>Лобно-затылочная коррекция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+mj-lt"/>
              </a:rPr>
              <a:t>Касание лба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+mj-lt"/>
              </a:rPr>
              <a:t>Массаж ушей</a:t>
            </a:r>
            <a:endParaRPr lang="ru-RU" sz="2800" dirty="0">
              <a:latin typeface="+mj-lt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+mj-lt"/>
              </a:rPr>
              <a:t>Постукивание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latin typeface="+mj-lt"/>
              </a:rPr>
              <a:t>Энергетические </a:t>
            </a:r>
            <a:r>
              <a:rPr lang="ru-RU" sz="2800" dirty="0" smtClean="0">
                <a:latin typeface="+mj-lt"/>
              </a:rPr>
              <a:t>зевки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+mj-lt"/>
              </a:rPr>
              <a:t>Дыхание животом</a:t>
            </a:r>
            <a:endParaRPr lang="ru-RU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3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3F3F3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808</Words>
  <Application>Microsoft Office PowerPoint</Application>
  <PresentationFormat>Экран (4:3)</PresentationFormat>
  <Paragraphs>87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Calibri</vt:lpstr>
      <vt:lpstr>Arial</vt:lpstr>
      <vt:lpstr>Rod</vt:lpstr>
      <vt:lpstr>Times New Roman</vt:lpstr>
      <vt:lpstr>Тема Office</vt:lpstr>
      <vt:lpstr>  Использование кинезиологических приемов в ситуации стресса  </vt:lpstr>
      <vt:lpstr>ПОНЯТИЕ О СТРЕССЕ  </vt:lpstr>
      <vt:lpstr>Виды стресса</vt:lpstr>
      <vt:lpstr>Виды стресса </vt:lpstr>
      <vt:lpstr>Что может быть стрессором?</vt:lpstr>
      <vt:lpstr>Слайд 6</vt:lpstr>
      <vt:lpstr>Любое психосоматическое заболевание развивается по схеме: </vt:lpstr>
      <vt:lpstr>Последствия стресса </vt:lpstr>
      <vt:lpstr>Кинезиологический комплекс упражнений, направленных на снятие стресса </vt:lpstr>
      <vt:lpstr>Лобно-затылочная коррекция </vt:lpstr>
      <vt:lpstr>Касание лба </vt:lpstr>
      <vt:lpstr>Массаж ушей </vt:lpstr>
      <vt:lpstr>Постукивание </vt:lpstr>
      <vt:lpstr>Энергетические зевки </vt:lpstr>
      <vt:lpstr>Дыхание животом </vt:lpstr>
      <vt:lpstr>Упражнения на снятия эмоционального напряжения</vt:lpstr>
      <vt:lpstr>Методика стирания негативной информации из памяти 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User</dc:creator>
  <cp:lastModifiedBy>Admin</cp:lastModifiedBy>
  <cp:revision>47</cp:revision>
  <dcterms:created xsi:type="dcterms:W3CDTF">2015-05-03T06:58:13Z</dcterms:created>
  <dcterms:modified xsi:type="dcterms:W3CDTF">2025-10-01T12:43:28Z</dcterms:modified>
</cp:coreProperties>
</file>