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5" r:id="rId9"/>
    <p:sldId id="266" r:id="rId10"/>
    <p:sldId id="267" r:id="rId11"/>
    <p:sldId id="268" r:id="rId12"/>
    <p:sldId id="270" r:id="rId13"/>
    <p:sldId id="269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80" r:id="rId22"/>
    <p:sldId id="257" r:id="rId23"/>
    <p:sldId id="279" r:id="rId24"/>
    <p:sldId id="278" r:id="rId2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63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304253-938B-4FF7-9B2D-C53870E90BC7}" type="datetimeFigureOut">
              <a:rPr lang="ru-RU" smtClean="0"/>
              <a:t>30.10.2018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3B2841-0C48-4660-AABD-A9510E24A2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12342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3B2841-0C48-4660-AABD-A9510E24A25E}" type="slidenum">
              <a:rPr lang="ru-RU" smtClean="0"/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64075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38A97-2A7B-4B2A-91AF-2F0A4E1C6C40}" type="datetimeFigureOut">
              <a:rPr lang="ru-RU" smtClean="0"/>
              <a:t>30.10.2018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C3EBF-851B-4321-9E98-414185DD99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0883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38A97-2A7B-4B2A-91AF-2F0A4E1C6C40}" type="datetimeFigureOut">
              <a:rPr lang="ru-RU" smtClean="0"/>
              <a:t>30.10.2018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C3EBF-851B-4321-9E98-414185DD99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1154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38A97-2A7B-4B2A-91AF-2F0A4E1C6C40}" type="datetimeFigureOut">
              <a:rPr lang="ru-RU" smtClean="0"/>
              <a:t>30.10.2018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C3EBF-851B-4321-9E98-414185DD9962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100518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38A97-2A7B-4B2A-91AF-2F0A4E1C6C40}" type="datetimeFigureOut">
              <a:rPr lang="ru-RU" smtClean="0"/>
              <a:t>30.10.2018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C3EBF-851B-4321-9E98-414185DD99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60942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38A97-2A7B-4B2A-91AF-2F0A4E1C6C40}" type="datetimeFigureOut">
              <a:rPr lang="ru-RU" smtClean="0"/>
              <a:t>30.10.2018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C3EBF-851B-4321-9E98-414185DD9962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905536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38A97-2A7B-4B2A-91AF-2F0A4E1C6C40}" type="datetimeFigureOut">
              <a:rPr lang="ru-RU" smtClean="0"/>
              <a:t>30.10.2018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C3EBF-851B-4321-9E98-414185DD99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10481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38A97-2A7B-4B2A-91AF-2F0A4E1C6C40}" type="datetimeFigureOut">
              <a:rPr lang="ru-RU" smtClean="0"/>
              <a:t>30.10.2018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C3EBF-851B-4321-9E98-414185DD99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49192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38A97-2A7B-4B2A-91AF-2F0A4E1C6C40}" type="datetimeFigureOut">
              <a:rPr lang="ru-RU" smtClean="0"/>
              <a:t>30.10.2018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C3EBF-851B-4321-9E98-414185DD99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2801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38A97-2A7B-4B2A-91AF-2F0A4E1C6C40}" type="datetimeFigureOut">
              <a:rPr lang="ru-RU" smtClean="0"/>
              <a:t>30.10.2018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C3EBF-851B-4321-9E98-414185DD99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3337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38A97-2A7B-4B2A-91AF-2F0A4E1C6C40}" type="datetimeFigureOut">
              <a:rPr lang="ru-RU" smtClean="0"/>
              <a:t>30.10.2018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C3EBF-851B-4321-9E98-414185DD99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2360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38A97-2A7B-4B2A-91AF-2F0A4E1C6C40}" type="datetimeFigureOut">
              <a:rPr lang="ru-RU" smtClean="0"/>
              <a:t>30.10.2018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C3EBF-851B-4321-9E98-414185DD99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3147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38A97-2A7B-4B2A-91AF-2F0A4E1C6C40}" type="datetimeFigureOut">
              <a:rPr lang="ru-RU" smtClean="0"/>
              <a:t>30.10.2018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C3EBF-851B-4321-9E98-414185DD99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1453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38A97-2A7B-4B2A-91AF-2F0A4E1C6C40}" type="datetimeFigureOut">
              <a:rPr lang="ru-RU" smtClean="0"/>
              <a:t>30.10.2018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C3EBF-851B-4321-9E98-414185DD99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5559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38A97-2A7B-4B2A-91AF-2F0A4E1C6C40}" type="datetimeFigureOut">
              <a:rPr lang="ru-RU" smtClean="0"/>
              <a:t>30.10.2018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C3EBF-851B-4321-9E98-414185DD99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85903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38A97-2A7B-4B2A-91AF-2F0A4E1C6C40}" type="datetimeFigureOut">
              <a:rPr lang="ru-RU" smtClean="0"/>
              <a:t>30.10.2018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C3EBF-851B-4321-9E98-414185DD99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0376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38A97-2A7B-4B2A-91AF-2F0A4E1C6C40}" type="datetimeFigureOut">
              <a:rPr lang="ru-RU" smtClean="0"/>
              <a:t>30.10.2018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C3EBF-851B-4321-9E98-414185DD99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2916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638A97-2A7B-4B2A-91AF-2F0A4E1C6C40}" type="datetimeFigureOut">
              <a:rPr lang="ru-RU" smtClean="0"/>
              <a:t>30.10.2018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05C3EBF-851B-4321-9E98-414185DD99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9102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mailto:pms-zentr@mail.ru" TargetMode="Externa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7067" y="874644"/>
            <a:ext cx="7901976" cy="1669773"/>
          </a:xfrm>
        </p:spPr>
        <p:txBody>
          <a:bodyPr/>
          <a:lstStyle/>
          <a:p>
            <a:r>
              <a:rPr lang="ru-RU" sz="3200" b="1" dirty="0">
                <a:solidFill>
                  <a:schemeClr val="accent1">
                    <a:lumMod val="50000"/>
                  </a:schemeClr>
                </a:solidFill>
              </a:rPr>
              <a:t>Рекомендации педагогам образовательных учреждений, реализующих инклюзивную практику</a:t>
            </a:r>
            <a:r>
              <a:rPr lang="ru-RU" sz="2000" dirty="0"/>
              <a:t/>
            </a:r>
            <a:br>
              <a:rPr lang="ru-RU" sz="2000" dirty="0"/>
            </a:br>
            <a:endParaRPr lang="ru-RU" sz="2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60006" y="2941983"/>
            <a:ext cx="7766936" cy="1741923"/>
          </a:xfrm>
        </p:spPr>
        <p:txBody>
          <a:bodyPr/>
          <a:lstStyle/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Подготовила учитель –дефектолог МУ Центр «Содействие»</a:t>
            </a:r>
          </a:p>
          <a:p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Градова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Маргарита Алексеевна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1026" name="Picture 2" descr="http://6.lipetskddo.ru/files/images/den-ddo/%D0%B8%D0%BD%D0%BA%D0%BB%D1%8E%D0%B7%D0%B8%D0%B2%D0%BD%D0%BE%D0%B5%20%D0%BE%D0%B1%D1%80%D0%B0%D0%B7%D0%BE%D0%B2%D0%B0%D0%BD%D0%B8%D0%B5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700" y="4134678"/>
            <a:ext cx="5549274" cy="23121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912043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/>
              <a:t>Рекомендации педагогам, в классе которых обучаются дети с нарушением опорно-двигательного аппарата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Autofit/>
          </a:bodyPr>
          <a:lstStyle/>
          <a:p>
            <a:r>
              <a:rPr lang="ru-RU" sz="2000" dirty="0"/>
              <a:t>1.Следует подготовить детский коллектив к приходу ребенка с нарушением опорно-двигательного аппарата.</a:t>
            </a:r>
          </a:p>
          <a:p>
            <a:r>
              <a:rPr lang="ru-RU" sz="2000" dirty="0"/>
              <a:t> 2. Важно правильно организовать двигательный режим во время игр и занятий (педагог подбирает наиболее удобную для ребенка позу во время работы за столом, на ковре и т. д.).</a:t>
            </a:r>
          </a:p>
          <a:p>
            <a:r>
              <a:rPr lang="ru-RU" sz="2000" dirty="0"/>
              <a:t> 3. Во время работы необходимо проводить  физкультурные пауза</a:t>
            </a:r>
            <a:r>
              <a:rPr lang="ru-RU" sz="2000" dirty="0" smtClean="0"/>
              <a:t>.</a:t>
            </a:r>
          </a:p>
          <a:p>
            <a:r>
              <a:rPr lang="ru-RU" sz="2000" dirty="0"/>
              <a:t> </a:t>
            </a:r>
            <a:r>
              <a:rPr lang="ru-RU" sz="2000" dirty="0" smtClean="0"/>
              <a:t>4. </a:t>
            </a:r>
            <a:r>
              <a:rPr lang="ru-RU" sz="2000" dirty="0"/>
              <a:t>Необходимо развивать ручные навыки </a:t>
            </a:r>
            <a:r>
              <a:rPr lang="ru-RU" sz="2000" dirty="0" smtClean="0"/>
              <a:t> </a:t>
            </a:r>
            <a:r>
              <a:rPr lang="ru-RU" sz="2000" dirty="0"/>
              <a:t>ребенка: </a:t>
            </a:r>
            <a:r>
              <a:rPr lang="ru-RU" sz="2000" dirty="0" smtClean="0"/>
              <a:t>произвольно </a:t>
            </a:r>
            <a:r>
              <a:rPr lang="ru-RU" sz="2000" dirty="0"/>
              <a:t>брать опускать предметы, перекладывать их из руки в руку, укладывать в определенное место, </a:t>
            </a:r>
            <a:r>
              <a:rPr lang="ru-RU" sz="2000" dirty="0" smtClean="0"/>
              <a:t>выбирать</a:t>
            </a:r>
          </a:p>
          <a:p>
            <a:r>
              <a:rPr lang="ru-RU" sz="2000" dirty="0"/>
              <a:t>5</a:t>
            </a:r>
            <a:r>
              <a:rPr lang="ru-RU" sz="2000" dirty="0" smtClean="0"/>
              <a:t>.Педагог </a:t>
            </a:r>
            <a:r>
              <a:rPr lang="ru-RU" sz="2000" dirty="0"/>
              <a:t>должен проводить тесную работу с родителями.</a:t>
            </a:r>
          </a:p>
          <a:p>
            <a:r>
              <a:rPr lang="ru-RU" sz="2000" dirty="0"/>
              <a:t> </a:t>
            </a:r>
            <a:r>
              <a:rPr lang="ru-RU" sz="2000" dirty="0" smtClean="0"/>
              <a:t>6.Педагогу </a:t>
            </a:r>
            <a:r>
              <a:rPr lang="ru-RU" sz="2000" dirty="0"/>
              <a:t>необходимо подбадривать детей при неудачах, поощрять за малейший успех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6285575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/>
              <a:t>Рекомендации педагогам, в классе которых обучаются дети с нарушением опорно-двигательного аппарата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dirty="0"/>
              <a:t>8. Педагог должен посадить учащегося с нарушением опорно-двигательного аппарата на тот ряд и на ту парту, которые позволят ребенку свободно стоять или выходить из-за </a:t>
            </a:r>
            <a:r>
              <a:rPr lang="ru-RU" sz="2000" dirty="0" smtClean="0"/>
              <a:t>парты.</a:t>
            </a:r>
          </a:p>
          <a:p>
            <a:r>
              <a:rPr lang="ru-RU" sz="2000" dirty="0"/>
              <a:t> 9.Необходимо варьировать формы выполнения письменных </a:t>
            </a:r>
            <a:r>
              <a:rPr lang="ru-RU" sz="2000" dirty="0" smtClean="0"/>
              <a:t>заданий</a:t>
            </a:r>
          </a:p>
          <a:p>
            <a:r>
              <a:rPr lang="ru-RU" sz="2000" dirty="0" smtClean="0"/>
              <a:t>10.</a:t>
            </a:r>
            <a:r>
              <a:rPr lang="ru-RU" sz="2000" dirty="0"/>
              <a:t> </a:t>
            </a:r>
            <a:r>
              <a:rPr lang="ru-RU" sz="2000" dirty="0" smtClean="0"/>
              <a:t>Необходимо </a:t>
            </a:r>
            <a:r>
              <a:rPr lang="ru-RU" sz="2000" dirty="0"/>
              <a:t>крайне аккуратно дозировать нагрузку, как в школе, так и дома, нужно давать ребенку перерывы при выполнении продолжительных заданий. </a:t>
            </a:r>
          </a:p>
        </p:txBody>
      </p:sp>
    </p:spTree>
    <p:extLst>
      <p:ext uri="{BB962C8B-B14F-4D97-AF65-F5344CB8AC3E}">
        <p14:creationId xmlns:p14="http://schemas.microsoft.com/office/powerpoint/2010/main" val="18553111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28870"/>
          </a:xfrm>
        </p:spPr>
        <p:txBody>
          <a:bodyPr>
            <a:normAutofit fontScale="90000"/>
          </a:bodyPr>
          <a:lstStyle/>
          <a:p>
            <a:r>
              <a:rPr lang="ru-RU" sz="2400" b="1" dirty="0"/>
              <a:t>Рекомендации педагогам при работе с детьми с тяжелыми нарушениями речи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338471"/>
            <a:ext cx="8596668" cy="5208104"/>
          </a:xfrm>
        </p:spPr>
        <p:txBody>
          <a:bodyPr>
            <a:normAutofit lnSpcReduction="10000"/>
          </a:bodyPr>
          <a:lstStyle/>
          <a:p>
            <a:endParaRPr lang="ru-RU" dirty="0" smtClean="0"/>
          </a:p>
          <a:p>
            <a:pPr marL="0" lvl="0" indent="0">
              <a:buNone/>
            </a:pPr>
            <a:r>
              <a:rPr lang="ru-RU" dirty="0">
                <a:solidFill>
                  <a:srgbClr val="00B050"/>
                </a:solidFill>
              </a:rPr>
              <a:t>Основные рекомендации учителю в </a:t>
            </a:r>
            <a:r>
              <a:rPr lang="ru-RU" dirty="0" err="1">
                <a:solidFill>
                  <a:srgbClr val="00B050"/>
                </a:solidFill>
              </a:rPr>
              <a:t>добукварный</a:t>
            </a:r>
            <a:r>
              <a:rPr lang="ru-RU" dirty="0">
                <a:solidFill>
                  <a:srgbClr val="00B050"/>
                </a:solidFill>
              </a:rPr>
              <a:t> и букварный период предусматривают: </a:t>
            </a:r>
          </a:p>
          <a:p>
            <a:r>
              <a:rPr lang="ru-RU" dirty="0" smtClean="0"/>
              <a:t>-</a:t>
            </a:r>
            <a:r>
              <a:rPr lang="ru-RU" dirty="0"/>
              <a:t>развитие у детей двигательных ощущений и осознанность выполнения графических движений руки; </a:t>
            </a:r>
          </a:p>
          <a:p>
            <a:r>
              <a:rPr lang="ru-RU" dirty="0"/>
              <a:t>-формирование зрительно-двигательного образа буквы; </a:t>
            </a:r>
          </a:p>
          <a:p>
            <a:r>
              <a:rPr lang="ru-RU" dirty="0"/>
              <a:t>-формирование пространственного восприятия, зрительной памяти; </a:t>
            </a:r>
          </a:p>
          <a:p>
            <a:r>
              <a:rPr lang="ru-RU" dirty="0"/>
              <a:t>-развитие мелкой моторики, зрительно-моторной координации; </a:t>
            </a:r>
          </a:p>
          <a:p>
            <a:r>
              <a:rPr lang="ru-RU" dirty="0"/>
              <a:t>-формирование фонетико-фонематического слуха с обязательным проговариванием вслух при письме; </a:t>
            </a:r>
          </a:p>
          <a:p>
            <a:r>
              <a:rPr lang="ru-RU" dirty="0"/>
              <a:t>-исключение безотрывного письма, формирование графического образа буквы по элементам; </a:t>
            </a:r>
          </a:p>
          <a:p>
            <a:r>
              <a:rPr lang="ru-RU" dirty="0"/>
              <a:t>-использование визуального, аудиального, кинестетического каналов восприятия при обучении. </a:t>
            </a:r>
          </a:p>
          <a:p>
            <a:r>
              <a:rPr lang="ru-RU" dirty="0"/>
              <a:t>-использование линейки во время чтения для его облегчения;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048000" y="2967335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6320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27652"/>
          </a:xfrm>
        </p:spPr>
        <p:txBody>
          <a:bodyPr>
            <a:normAutofit fontScale="90000"/>
          </a:bodyPr>
          <a:lstStyle/>
          <a:p>
            <a:r>
              <a:rPr lang="ru-RU" sz="2400" b="1" dirty="0"/>
              <a:t>Рекомендации педагогам при работе с детьми с тяжелыми нарушениями речи</a:t>
            </a:r>
            <a:br>
              <a:rPr lang="ru-RU" sz="2400" b="1" dirty="0"/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537253"/>
            <a:ext cx="8596668" cy="4504110"/>
          </a:xfrm>
        </p:spPr>
        <p:txBody>
          <a:bodyPr>
            <a:normAutofit/>
          </a:bodyPr>
          <a:lstStyle/>
          <a:p>
            <a:pPr lvl="0"/>
            <a:r>
              <a:rPr lang="ru-RU" sz="2000" dirty="0"/>
              <a:t>Создание щадящего режима.</a:t>
            </a:r>
          </a:p>
          <a:p>
            <a:pPr lvl="0"/>
            <a:r>
              <a:rPr lang="ru-RU" sz="2000" dirty="0"/>
              <a:t>Использование приемов и методов обучения, адекватных возможностям учащихся.</a:t>
            </a:r>
          </a:p>
          <a:p>
            <a:pPr lvl="0"/>
            <a:r>
              <a:rPr lang="ru-RU" sz="2000" dirty="0" smtClean="0"/>
              <a:t> </a:t>
            </a:r>
            <a:r>
              <a:rPr lang="ru-RU" sz="2000" dirty="0"/>
              <a:t>Н</a:t>
            </a:r>
            <a:r>
              <a:rPr lang="ru-RU" sz="2000" dirty="0" smtClean="0"/>
              <a:t>еобходимо </a:t>
            </a:r>
            <a:r>
              <a:rPr lang="ru-RU" sz="2000" dirty="0"/>
              <a:t>стараться задействовать несколько анализаторов (слухового и зрительного, слухового и тактильного).  </a:t>
            </a:r>
          </a:p>
          <a:p>
            <a:pPr lvl="0"/>
            <a:r>
              <a:rPr lang="ru-RU" sz="2000" dirty="0"/>
              <a:t>Ровный, выдержанный тон в разговорах с детьми. Говорить отчетливо, неторопливо, по возможности не повышая голоса.</a:t>
            </a:r>
          </a:p>
          <a:p>
            <a:pPr lvl="0"/>
            <a:r>
              <a:rPr lang="ru-RU" sz="2000" dirty="0" smtClean="0"/>
              <a:t>Всегда </a:t>
            </a:r>
            <a:r>
              <a:rPr lang="ru-RU" sz="2000" dirty="0"/>
              <a:t>и во всем уметь до конца доводить начатую с ребенком работу, проявлять настойчивость.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591291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033670"/>
          </a:xfrm>
        </p:spPr>
        <p:txBody>
          <a:bodyPr>
            <a:normAutofit fontScale="90000"/>
          </a:bodyPr>
          <a:lstStyle/>
          <a:p>
            <a:r>
              <a:rPr lang="ru-RU" sz="2400" b="1" dirty="0"/>
              <a:t>Рекомендации педагогам при работе с детьми с задержкой психического развития</a:t>
            </a:r>
            <a:br>
              <a:rPr lang="ru-RU" sz="2400" b="1" dirty="0"/>
            </a:br>
            <a:endParaRPr lang="ru-RU" sz="2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484243"/>
            <a:ext cx="8596668" cy="4850296"/>
          </a:xfrm>
        </p:spPr>
        <p:txBody>
          <a:bodyPr/>
          <a:lstStyle/>
          <a:p>
            <a:pPr lvl="0"/>
            <a:r>
              <a:rPr lang="ru-RU" dirty="0" smtClean="0"/>
              <a:t>1.Необходимо </a:t>
            </a:r>
            <a:r>
              <a:rPr lang="ru-RU" dirty="0"/>
              <a:t>постоянно поддерживать уверенность в своих силах, обеспечить ученику субъективное переживание успеха при определённых усилиях. Трудность заданий должна возрастать постепенно, пропорционально возможностям ребёнка.</a:t>
            </a:r>
          </a:p>
          <a:p>
            <a:pPr lvl="0"/>
            <a:r>
              <a:rPr lang="ru-RU" dirty="0" smtClean="0"/>
              <a:t>2.Не </a:t>
            </a:r>
            <a:r>
              <a:rPr lang="ru-RU" dirty="0"/>
              <a:t>нужно требовать немедленного включения в работу. На каждом уроке обязательно вводить организационный момент, т.к. школьники с ЗПР с трудом переключаются с предыдущей деятельности.</a:t>
            </a:r>
          </a:p>
          <a:p>
            <a:pPr lvl="0"/>
            <a:r>
              <a:rPr lang="ru-RU" dirty="0" smtClean="0"/>
              <a:t>3.Не </a:t>
            </a:r>
            <a:r>
              <a:rPr lang="ru-RU" dirty="0"/>
              <a:t>нужно ставить ребёнка в ситуацию неожиданного вопроса и быстрого  ответа, обязательно дать некоторое время для обдумывания.</a:t>
            </a:r>
          </a:p>
          <a:p>
            <a:pPr lvl="0"/>
            <a:r>
              <a:rPr lang="ru-RU" dirty="0" smtClean="0"/>
              <a:t>4. Не </a:t>
            </a:r>
            <a:r>
              <a:rPr lang="ru-RU" dirty="0"/>
              <a:t>рекомендуется давать для усвоения в ограниченный промежуток времени большой и сложный материал, необходимо разделять его на отдельные части и давать их постепенно.</a:t>
            </a:r>
          </a:p>
          <a:p>
            <a:pPr lvl="0"/>
            <a:r>
              <a:rPr lang="ru-RU" dirty="0" smtClean="0"/>
              <a:t>5. Не </a:t>
            </a:r>
            <a:r>
              <a:rPr lang="ru-RU" dirty="0"/>
              <a:t>требовать от ребёнка с ЗПР изменения неудачного ответа, лучше попросить ответить его через некоторое время.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580323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87896"/>
          </a:xfrm>
        </p:spPr>
        <p:txBody>
          <a:bodyPr>
            <a:normAutofit/>
          </a:bodyPr>
          <a:lstStyle/>
          <a:p>
            <a:r>
              <a:rPr lang="ru-RU" sz="2400" b="1" dirty="0"/>
              <a:t>Рекомендации педагогам при работе с детьми с задержкой психического развития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497497"/>
            <a:ext cx="8596668" cy="4543866"/>
          </a:xfrm>
        </p:spPr>
        <p:txBody>
          <a:bodyPr>
            <a:normAutofit lnSpcReduction="10000"/>
          </a:bodyPr>
          <a:lstStyle/>
          <a:p>
            <a:pPr lvl="0"/>
            <a:r>
              <a:rPr lang="ru-RU" dirty="0" smtClean="0"/>
              <a:t>6.В </a:t>
            </a:r>
            <a:r>
              <a:rPr lang="ru-RU" dirty="0"/>
              <a:t>момент выполнения задания недопустимо отвлекать учащегося на какие-либо дополнения, уточнения, инструкции, т.к. процесс переключения у них очень снижен.</a:t>
            </a:r>
          </a:p>
          <a:p>
            <a:pPr lvl="0"/>
            <a:r>
              <a:rPr lang="ru-RU" dirty="0" smtClean="0"/>
              <a:t>7. Стараться </a:t>
            </a:r>
            <a:r>
              <a:rPr lang="ru-RU" dirty="0"/>
              <a:t>облегчить учебную деятельность использованием зрительных опор на уроке (картин, схем, таблиц), но не увлекаться слишком, т.к. объём восприятия снижен.</a:t>
            </a:r>
          </a:p>
          <a:p>
            <a:pPr lvl="0"/>
            <a:r>
              <a:rPr lang="ru-RU" dirty="0" smtClean="0"/>
              <a:t>8.Активизировать </a:t>
            </a:r>
            <a:r>
              <a:rPr lang="ru-RU" dirty="0"/>
              <a:t>работу всех анализаторов (двигательного, зрительного, слухового, кинестетического). Дети должны слушать, смотреть, проговаривать и т.д.</a:t>
            </a:r>
          </a:p>
          <a:p>
            <a:pPr lvl="0"/>
            <a:r>
              <a:rPr lang="ru-RU" dirty="0" smtClean="0"/>
              <a:t>9.Необходимо </a:t>
            </a:r>
            <a:r>
              <a:rPr lang="ru-RU" dirty="0"/>
              <a:t>развивать самоконтроль, давать возможность самостоятельно находить ошибки у себя и у товарищей, но делать это тактично, используя игровые приемы.</a:t>
            </a:r>
          </a:p>
          <a:p>
            <a:pPr lvl="0"/>
            <a:r>
              <a:rPr lang="ru-RU" dirty="0" smtClean="0"/>
              <a:t>10. Необходима </a:t>
            </a:r>
            <a:r>
              <a:rPr lang="ru-RU" dirty="0"/>
              <a:t>тщательная подготовка перед каждым уровнем. Важна не быстрота и количество сделанного, а тщательность и правильность выполнения самых простых заданий.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607836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87896"/>
          </a:xfrm>
        </p:spPr>
        <p:txBody>
          <a:bodyPr>
            <a:normAutofit/>
          </a:bodyPr>
          <a:lstStyle/>
          <a:p>
            <a:r>
              <a:rPr lang="ru-RU" sz="2400" b="1" dirty="0"/>
              <a:t>Рекомендации педагогам при работе с детьми с задержкой психического развития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497496"/>
            <a:ext cx="8956996" cy="5049077"/>
          </a:xfrm>
        </p:spPr>
        <p:txBody>
          <a:bodyPr>
            <a:normAutofit/>
          </a:bodyPr>
          <a:lstStyle/>
          <a:p>
            <a:pPr lvl="0"/>
            <a:r>
              <a:rPr lang="ru-RU" dirty="0" smtClean="0"/>
              <a:t>11. Не </a:t>
            </a:r>
            <a:r>
              <a:rPr lang="ru-RU" dirty="0"/>
              <a:t>нужно давать на уроке более двух новых понятий. В работе стараться активизировать не столько механическую, сколько смысловую память.</a:t>
            </a:r>
          </a:p>
          <a:p>
            <a:pPr lvl="0"/>
            <a:r>
              <a:rPr lang="ru-RU" dirty="0" smtClean="0"/>
              <a:t>12. Для </a:t>
            </a:r>
            <a:r>
              <a:rPr lang="ru-RU" dirty="0"/>
              <a:t>концентрации рассеянного внимания необходимо делать паузы перед заданиями, интонацию и приемы неожиданности (стук, хлопки, музыкальные инструменты, колокольчик и т.п.).</a:t>
            </a:r>
          </a:p>
          <a:p>
            <a:pPr lvl="0"/>
            <a:r>
              <a:rPr lang="ru-RU" dirty="0" smtClean="0"/>
              <a:t>13. Создавать </a:t>
            </a:r>
            <a:r>
              <a:rPr lang="ru-RU" dirty="0"/>
              <a:t>максимально спокойную обстановку на уроке или занятии, поддерживать атмосферу доброжелательности.</a:t>
            </a:r>
          </a:p>
          <a:p>
            <a:pPr lvl="0"/>
            <a:r>
              <a:rPr lang="ru-RU" dirty="0" smtClean="0"/>
              <a:t>14. Темп </a:t>
            </a:r>
            <a:r>
              <a:rPr lang="ru-RU" dirty="0"/>
              <a:t>подачи учебного материала должен быть спокойным, ровным, медленным, с многократным повтором основных </a:t>
            </a:r>
            <a:r>
              <a:rPr lang="ru-RU" dirty="0" smtClean="0"/>
              <a:t>моментов.</a:t>
            </a:r>
            <a:endParaRPr lang="ru-RU" dirty="0"/>
          </a:p>
          <a:p>
            <a:pPr lvl="0"/>
            <a:r>
              <a:rPr lang="ru-RU" dirty="0" smtClean="0"/>
              <a:t>15. Все </a:t>
            </a:r>
            <a:r>
              <a:rPr lang="ru-RU" dirty="0"/>
              <a:t>приемы и методы должны соответствовать возможностям детей с ЗПР и их особенностям. Дети должны испытывать чувство удовлетворённости и чувство уверенности в своих силах.</a:t>
            </a:r>
          </a:p>
          <a:p>
            <a:pPr lvl="0"/>
            <a:r>
              <a:rPr lang="ru-RU" dirty="0" smtClean="0"/>
              <a:t>16. Необходимо </a:t>
            </a:r>
            <a:r>
              <a:rPr lang="ru-RU" dirty="0"/>
              <a:t>осуществлять индивидуальный подход к каждому как на уроках общеобразовательного цикла, так и во время специальных занятий. </a:t>
            </a:r>
          </a:p>
          <a:p>
            <a:pPr marL="0" indent="0">
              <a:buNone/>
            </a:pPr>
            <a:r>
              <a:rPr lang="ru-RU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752638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b="1" dirty="0"/>
              <a:t>Рекомендации учителям при работе с детьми с </a:t>
            </a:r>
            <a:r>
              <a:rPr lang="ru-RU" sz="3100" b="1" dirty="0" err="1"/>
              <a:t>психоподобным</a:t>
            </a:r>
            <a:r>
              <a:rPr lang="ru-RU" sz="3100" b="1" dirty="0"/>
              <a:t> поведением, СДВГ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603513"/>
            <a:ext cx="8596668" cy="4797287"/>
          </a:xfrm>
        </p:spPr>
        <p:txBody>
          <a:bodyPr/>
          <a:lstStyle/>
          <a:p>
            <a:pPr lvl="0"/>
            <a:r>
              <a:rPr lang="ru-RU" dirty="0" smtClean="0"/>
              <a:t>1. Помогайте </a:t>
            </a:r>
            <a:r>
              <a:rPr lang="ru-RU" dirty="0"/>
              <a:t>ребенку организовать свою работу, но не делаете это вместо него</a:t>
            </a:r>
            <a:r>
              <a:rPr lang="ru-RU" dirty="0" smtClean="0"/>
              <a:t>.</a:t>
            </a:r>
            <a:endParaRPr lang="ru-RU" dirty="0"/>
          </a:p>
          <a:p>
            <a:pPr lvl="0"/>
            <a:r>
              <a:rPr lang="ru-RU" dirty="0" smtClean="0"/>
              <a:t>2. Для </a:t>
            </a:r>
            <a:r>
              <a:rPr lang="ru-RU" dirty="0"/>
              <a:t>выше названной цели задавайте ребенку организующие вопросы. Пример: «Как ты будешь решать эту задачу?», «Что ты будешь делать вначале, а что в конце?», «Как ты распределишь время на выполнение задания?» и т. д.;</a:t>
            </a:r>
          </a:p>
          <a:p>
            <a:pPr lvl="0"/>
            <a:r>
              <a:rPr lang="ru-RU" dirty="0" smtClean="0"/>
              <a:t>3. Для </a:t>
            </a:r>
            <a:r>
              <a:rPr lang="ru-RU" dirty="0"/>
              <a:t>помощи ребенку в составлении плана действий используете наглядность (цветные </a:t>
            </a:r>
            <a:r>
              <a:rPr lang="ru-RU" dirty="0" err="1"/>
              <a:t>стикеры</a:t>
            </a:r>
            <a:r>
              <a:rPr lang="ru-RU" dirty="0"/>
              <a:t>, часы, песочные часы, схемы и т.д.);</a:t>
            </a:r>
          </a:p>
          <a:p>
            <a:pPr lvl="0"/>
            <a:r>
              <a:rPr lang="ru-RU" dirty="0" smtClean="0"/>
              <a:t>4. Если </a:t>
            </a:r>
            <a:r>
              <a:rPr lang="ru-RU" dirty="0"/>
              <a:t>ребенок сделал ошибку, не говорите сразу, какую именно ошибку он совершил. Можно сказать так: «в этой строчке ошибка, постарайся найти ее»;</a:t>
            </a:r>
          </a:p>
          <a:p>
            <a:pPr lvl="0"/>
            <a:r>
              <a:rPr lang="ru-RU" dirty="0" smtClean="0"/>
              <a:t>5. Оценивая </a:t>
            </a:r>
            <a:r>
              <a:rPr lang="ru-RU" dirty="0"/>
              <a:t>текучую работу, выставляете оценки по разным критериям: за красоту написания, за скорость, за точность и т.д.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174299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424069"/>
            <a:ext cx="8596668" cy="940905"/>
          </a:xfrm>
        </p:spPr>
        <p:txBody>
          <a:bodyPr>
            <a:normAutofit/>
          </a:bodyPr>
          <a:lstStyle/>
          <a:p>
            <a:r>
              <a:rPr lang="ru-RU" sz="2400" b="1" dirty="0"/>
              <a:t>Рекомендации учителям при работе с детьми с </a:t>
            </a:r>
            <a:r>
              <a:rPr lang="ru-RU" sz="2400" b="1" dirty="0" err="1"/>
              <a:t>психоподобным</a:t>
            </a:r>
            <a:r>
              <a:rPr lang="ru-RU" sz="2400" b="1" dirty="0"/>
              <a:t> поведением, СДВГ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1643271"/>
            <a:ext cx="9036509" cy="4850294"/>
          </a:xfrm>
        </p:spPr>
        <p:txBody>
          <a:bodyPr/>
          <a:lstStyle/>
          <a:p>
            <a:pPr lvl="0"/>
            <a:r>
              <a:rPr lang="ru-RU" dirty="0" smtClean="0"/>
              <a:t>6.Давайте </a:t>
            </a:r>
            <a:r>
              <a:rPr lang="ru-RU" dirty="0"/>
              <a:t>четкие инструкции. Не используете сложных предложений;</a:t>
            </a:r>
          </a:p>
          <a:p>
            <a:pPr lvl="0"/>
            <a:r>
              <a:rPr lang="ru-RU" dirty="0" smtClean="0"/>
              <a:t>7. Не </a:t>
            </a:r>
            <a:r>
              <a:rPr lang="ru-RU" dirty="0"/>
              <a:t>берите с таких детей обещаний. Они все равно их не выполнят;</a:t>
            </a:r>
          </a:p>
          <a:p>
            <a:pPr lvl="0"/>
            <a:r>
              <a:rPr lang="ru-RU" dirty="0" smtClean="0"/>
              <a:t>8. Хвалите </a:t>
            </a:r>
            <a:r>
              <a:rPr lang="ru-RU" dirty="0"/>
              <a:t>за терпение и сдержанность на уроке. Важно больше хвалите за хорошее поведение, чем ругайте за плохое;</a:t>
            </a:r>
          </a:p>
          <a:p>
            <a:pPr lvl="0"/>
            <a:r>
              <a:rPr lang="ru-RU" dirty="0" smtClean="0"/>
              <a:t>9. Если </a:t>
            </a:r>
            <a:r>
              <a:rPr lang="ru-RU" dirty="0"/>
              <a:t>ребенок плохо себя ведет на уроке, то постарайтесь не делать ему вербальных замечаний;</a:t>
            </a:r>
          </a:p>
          <a:p>
            <a:pPr lvl="0"/>
            <a:r>
              <a:rPr lang="ru-RU" dirty="0" smtClean="0"/>
              <a:t>10. По </a:t>
            </a:r>
            <a:r>
              <a:rPr lang="ru-RU" dirty="0"/>
              <a:t>возможности постарайтесь посадить ребенка с СДВГ ближе к учителю;</a:t>
            </a:r>
          </a:p>
          <a:p>
            <a:pPr lvl="0"/>
            <a:r>
              <a:rPr lang="ru-RU" dirty="0" smtClean="0"/>
              <a:t>11. Четко </a:t>
            </a:r>
            <a:r>
              <a:rPr lang="ru-RU" dirty="0"/>
              <a:t>обозначьте правила поведения в школе. В случае если ребенок их нарушил, не ругайте его за это. Просто напомните ему о правилах. Пример: «Какие у нас правила? В нашей школе правило ходить в сменной обуви»;</a:t>
            </a:r>
          </a:p>
          <a:p>
            <a:pPr lvl="0"/>
            <a:r>
              <a:rPr lang="ru-RU" dirty="0" smtClean="0"/>
              <a:t>12. Проговариваете </a:t>
            </a:r>
            <a:r>
              <a:rPr lang="ru-RU" dirty="0"/>
              <a:t>детям план урока. Предупреждайте детей о тех или иных действиях заранее;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113298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020418"/>
            <a:ext cx="9805137" cy="5393634"/>
          </a:xfrm>
        </p:spPr>
        <p:txBody>
          <a:bodyPr>
            <a:normAutofit/>
          </a:bodyPr>
          <a:lstStyle/>
          <a:p>
            <a:pPr lvl="0"/>
            <a:r>
              <a:rPr lang="ru-RU" sz="2000" dirty="0" smtClean="0"/>
              <a:t>13.Давайте </a:t>
            </a:r>
            <a:r>
              <a:rPr lang="ru-RU" sz="2000" dirty="0"/>
              <a:t>только одно задание на определенный период времени;</a:t>
            </a:r>
          </a:p>
          <a:p>
            <a:pPr lvl="0"/>
            <a:r>
              <a:rPr lang="ru-RU" sz="2000" dirty="0" smtClean="0"/>
              <a:t>14.Во </a:t>
            </a:r>
            <a:r>
              <a:rPr lang="ru-RU" sz="2000" dirty="0"/>
              <a:t>время урока можно использовать таблички: «Время работать», «Время отдыхать»;</a:t>
            </a:r>
          </a:p>
          <a:p>
            <a:pPr lvl="0"/>
            <a:r>
              <a:rPr lang="ru-RU" sz="2000" dirty="0" smtClean="0"/>
              <a:t>15.По </a:t>
            </a:r>
            <a:r>
              <a:rPr lang="ru-RU" sz="2000" dirty="0"/>
              <a:t>возможности чередуйте на уроке различные типы деятельности;</a:t>
            </a:r>
          </a:p>
          <a:p>
            <a:pPr lvl="0"/>
            <a:r>
              <a:rPr lang="ru-RU" sz="2000" dirty="0" smtClean="0"/>
              <a:t>16.Не </a:t>
            </a:r>
            <a:r>
              <a:rPr lang="ru-RU" sz="2000" dirty="0"/>
              <a:t>забывайте о </a:t>
            </a:r>
            <a:r>
              <a:rPr lang="ru-RU" sz="2000" dirty="0" err="1"/>
              <a:t>физминутках</a:t>
            </a:r>
            <a:r>
              <a:rPr lang="ru-RU" sz="2000" dirty="0"/>
              <a:t>;</a:t>
            </a:r>
          </a:p>
          <a:p>
            <a:pPr lvl="0"/>
            <a:r>
              <a:rPr lang="ru-RU" sz="2000" dirty="0" smtClean="0"/>
              <a:t>17.Просите </a:t>
            </a:r>
            <a:r>
              <a:rPr lang="ru-RU" sz="2000" dirty="0"/>
              <a:t>ребенка с СДВГ помогать Вам во время урока. Например, раздать тетради, смочить тряпку и т. д.</a:t>
            </a:r>
          </a:p>
          <a:p>
            <a:pPr lvl="0"/>
            <a:r>
              <a:rPr lang="ru-RU" sz="2000" dirty="0" smtClean="0"/>
              <a:t>18.Во </a:t>
            </a:r>
            <a:r>
              <a:rPr lang="ru-RU" sz="2000" dirty="0"/>
              <a:t>время </a:t>
            </a:r>
            <a:r>
              <a:rPr lang="ru-RU" sz="2000" dirty="0" err="1"/>
              <a:t>физминуток</a:t>
            </a:r>
            <a:r>
              <a:rPr lang="ru-RU" sz="2000" dirty="0"/>
              <a:t> и перемен найдите время поиграть с детьми в различные игры, направленные на развитие произвольности поведения («Найди отличия», «Нос, пол, потолок»), на преодоление расторможенности («Скалолаз», «Совы и мыши», «Море волнуется», «Дождь» и т.д.), на контроль импульсивности («</a:t>
            </a:r>
            <a:r>
              <a:rPr lang="ru-RU" sz="2000" dirty="0" err="1"/>
              <a:t>Кричалки</a:t>
            </a:r>
            <a:r>
              <a:rPr lang="ru-RU" sz="2000" dirty="0"/>
              <a:t>, </a:t>
            </a:r>
            <a:r>
              <a:rPr lang="ru-RU" sz="2000" dirty="0" err="1"/>
              <a:t>шепталки</a:t>
            </a:r>
            <a:r>
              <a:rPr lang="ru-RU" sz="2000" dirty="0"/>
              <a:t>, молчанки», «Найди и промолчи» и т.д.).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3172328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ct val="0"/>
              </a:spcBef>
              <a:buNone/>
            </a:pPr>
            <a:r>
              <a:rPr lang="ru-RU" altLang="ru-RU" sz="2400" b="1" dirty="0">
                <a:solidFill>
                  <a:srgbClr val="003300"/>
                </a:solidFill>
                <a:latin typeface="Arial" panose="020B0604020202020204" pitchFamily="34" charset="0"/>
              </a:rPr>
              <a:t>инклюзивное образование</a:t>
            </a:r>
            <a:r>
              <a:rPr lang="ru-RU" altLang="ru-RU" sz="2400" dirty="0">
                <a:solidFill>
                  <a:schemeClr val="tx1"/>
                </a:solidFill>
                <a:latin typeface="Arial" panose="020B0604020202020204" pitchFamily="34" charset="0"/>
              </a:rPr>
              <a:t> – </a:t>
            </a:r>
          </a:p>
          <a:p>
            <a:pPr marL="0" indent="0">
              <a:spcBef>
                <a:spcPct val="0"/>
              </a:spcBef>
              <a:buNone/>
            </a:pPr>
            <a:r>
              <a:rPr lang="ru-RU" altLang="ru-RU" sz="2400" b="1" dirty="0">
                <a:solidFill>
                  <a:schemeClr val="tx1"/>
                </a:solidFill>
                <a:latin typeface="Arial" panose="020B0604020202020204" pitchFamily="34" charset="0"/>
              </a:rPr>
              <a:t>обеспечение равного доступа к образованию для всех обучающихся с учётом разнообразия особых образовательных потребностей </a:t>
            </a:r>
          </a:p>
          <a:p>
            <a:pPr marL="0" indent="0">
              <a:spcBef>
                <a:spcPct val="0"/>
              </a:spcBef>
              <a:buNone/>
            </a:pPr>
            <a:r>
              <a:rPr lang="ru-RU" altLang="ru-RU" sz="2400" b="1" dirty="0">
                <a:solidFill>
                  <a:schemeClr val="tx1"/>
                </a:solidFill>
                <a:latin typeface="Arial" panose="020B0604020202020204" pitchFamily="34" charset="0"/>
              </a:rPr>
              <a:t>и индивидуальных возможностей. </a:t>
            </a:r>
          </a:p>
          <a:p>
            <a:pPr marL="0" indent="0" algn="r">
              <a:spcBef>
                <a:spcPct val="0"/>
              </a:spcBef>
              <a:buNone/>
            </a:pPr>
            <a:r>
              <a:rPr lang="ru-RU" altLang="ru-RU" dirty="0">
                <a:solidFill>
                  <a:srgbClr val="990000"/>
                </a:solidFill>
                <a:latin typeface="Arial" panose="020B0604020202020204" pitchFamily="34" charset="0"/>
              </a:rPr>
              <a:t>ст. 2 ФЗ № 273 – ФЗ от 29.12.2012 года </a:t>
            </a:r>
          </a:p>
          <a:p>
            <a:pPr marL="0" indent="0" algn="r">
              <a:spcBef>
                <a:spcPct val="0"/>
              </a:spcBef>
              <a:buNone/>
            </a:pPr>
            <a:r>
              <a:rPr lang="ru-RU" altLang="ru-RU" dirty="0">
                <a:solidFill>
                  <a:srgbClr val="990000"/>
                </a:solidFill>
                <a:latin typeface="Arial" panose="020B0604020202020204" pitchFamily="34" charset="0"/>
              </a:rPr>
              <a:t>«Об образовании в Российской Федерации» (статья 2)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Заголовок 2"/>
          <p:cNvSpPr>
            <a:spLocks noGrp="1"/>
          </p:cNvSpPr>
          <p:nvPr>
            <p:ph type="title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algn="ctr">
              <a:defRPr/>
            </a:pPr>
            <a:r>
              <a:rPr lang="ru-RU" altLang="ru-RU" sz="2700" b="1" cap="none" dirty="0" smtClean="0">
                <a:solidFill>
                  <a:srgbClr val="003300"/>
                </a:solidFill>
                <a:effectLst/>
              </a:rPr>
              <a:t>Понятие</a:t>
            </a:r>
            <a:r>
              <a:rPr lang="ru-RU" altLang="ru-RU" sz="2700" b="1" cap="none" dirty="0" smtClean="0">
                <a:solidFill>
                  <a:schemeClr val="tx1"/>
                </a:solidFill>
                <a:effectLst/>
              </a:rPr>
              <a:t> </a:t>
            </a:r>
            <a:r>
              <a:rPr lang="ru-RU" altLang="ru-RU" sz="2700" b="1" cap="none" dirty="0" smtClean="0">
                <a:solidFill>
                  <a:srgbClr val="990000"/>
                </a:solidFill>
                <a:effectLst/>
              </a:rPr>
              <a:t>«инклюзивное образование»</a:t>
            </a:r>
            <a:br>
              <a:rPr lang="ru-RU" altLang="ru-RU" sz="2700" b="1" cap="none" dirty="0" smtClean="0">
                <a:solidFill>
                  <a:srgbClr val="990000"/>
                </a:solidFill>
                <a:effectLst/>
              </a:rPr>
            </a:br>
            <a:r>
              <a:rPr lang="ru-RU" altLang="ru-RU" sz="2700" dirty="0">
                <a:solidFill>
                  <a:schemeClr val="tx1"/>
                </a:solidFill>
                <a:latin typeface="Arial" panose="020B0604020202020204" pitchFamily="34" charset="0"/>
              </a:rPr>
              <a:t>(от фр. «</a:t>
            </a:r>
            <a:r>
              <a:rPr lang="ru-RU" altLang="ru-RU" sz="2700" b="1" dirty="0" err="1">
                <a:solidFill>
                  <a:schemeClr val="tx1"/>
                </a:solidFill>
                <a:latin typeface="Arial" panose="020B0604020202020204" pitchFamily="34" charset="0"/>
              </a:rPr>
              <a:t>inclusif</a:t>
            </a:r>
            <a:r>
              <a:rPr lang="ru-RU" altLang="ru-RU" sz="2700" dirty="0">
                <a:solidFill>
                  <a:schemeClr val="tx1"/>
                </a:solidFill>
                <a:latin typeface="Arial" panose="020B0604020202020204" pitchFamily="34" charset="0"/>
              </a:rPr>
              <a:t>» – включающий в себя) </a:t>
            </a:r>
            <a:r>
              <a:rPr lang="ru-RU" altLang="ru-RU" sz="3200" dirty="0">
                <a:solidFill>
                  <a:schemeClr val="tx1"/>
                </a:solidFill>
                <a:latin typeface="Arial" panose="020B0604020202020204" pitchFamily="34" charset="0"/>
              </a:rPr>
              <a:t/>
            </a:r>
            <a:br>
              <a:rPr lang="ru-RU" altLang="ru-RU" sz="3200" dirty="0">
                <a:solidFill>
                  <a:schemeClr val="tx1"/>
                </a:solidFill>
                <a:latin typeface="Arial" panose="020B0604020202020204" pitchFamily="34" charset="0"/>
              </a:rPr>
            </a:br>
            <a:endParaRPr lang="ru-RU" altLang="ru-RU" sz="3200" b="1" cap="none" dirty="0" smtClean="0">
              <a:solidFill>
                <a:srgbClr val="990000"/>
              </a:solidFill>
              <a:effectLst/>
            </a:endParaRPr>
          </a:p>
        </p:txBody>
      </p:sp>
      <p:pic>
        <p:nvPicPr>
          <p:cNvPr id="5" name="Picture 4" descr="1402480887_7715122e1c7d60238836001a80bcb36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5749" y="4839027"/>
            <a:ext cx="2556564" cy="18273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284010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15618"/>
          </a:xfrm>
        </p:spPr>
        <p:txBody>
          <a:bodyPr>
            <a:noAutofit/>
          </a:bodyPr>
          <a:lstStyle/>
          <a:p>
            <a:r>
              <a:rPr lang="ru-RU" sz="2400" b="1" dirty="0"/>
              <a:t>Рекомендации учителям при работе с детьми </a:t>
            </a:r>
            <a:r>
              <a:rPr lang="ru-RU" sz="2400" b="1" dirty="0" smtClean="0"/>
              <a:t>с </a:t>
            </a:r>
            <a:r>
              <a:rPr lang="ru-RU" sz="2400" b="1" dirty="0"/>
              <a:t>детьми с умственной </a:t>
            </a:r>
            <a:r>
              <a:rPr lang="ru-RU" sz="2400" b="1" dirty="0" smtClean="0"/>
              <a:t>отсталостью</a:t>
            </a:r>
            <a:r>
              <a:rPr lang="ru-RU" sz="2400" b="1" dirty="0"/>
              <a:t/>
            </a:r>
            <a:br>
              <a:rPr lang="ru-RU" sz="2400" b="1" dirty="0"/>
            </a:br>
            <a:endParaRPr lang="ru-RU" sz="2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815548"/>
            <a:ext cx="8596668" cy="4784035"/>
          </a:xfrm>
        </p:spPr>
        <p:txBody>
          <a:bodyPr>
            <a:normAutofit/>
          </a:bodyPr>
          <a:lstStyle/>
          <a:p>
            <a:r>
              <a:rPr lang="ru-RU" sz="2000" dirty="0" smtClean="0"/>
              <a:t>Адаптация учебного материала или</a:t>
            </a:r>
            <a:r>
              <a:rPr lang="ru-RU" sz="2000" dirty="0"/>
              <a:t> </a:t>
            </a:r>
            <a:r>
              <a:rPr lang="ru-RU" sz="2000" dirty="0" smtClean="0"/>
              <a:t> </a:t>
            </a:r>
            <a:r>
              <a:rPr lang="ru-RU" sz="2000" dirty="0"/>
              <a:t>замена задания (задачи) </a:t>
            </a:r>
            <a:r>
              <a:rPr lang="ru-RU" sz="2000" dirty="0" smtClean="0"/>
              <a:t>аналогичным, </a:t>
            </a:r>
            <a:r>
              <a:rPr lang="ru-RU" sz="2000" dirty="0"/>
              <a:t>но с более простым </a:t>
            </a:r>
            <a:r>
              <a:rPr lang="ru-RU" sz="2000" dirty="0" smtClean="0"/>
              <a:t>содержанием;</a:t>
            </a:r>
          </a:p>
          <a:p>
            <a:r>
              <a:rPr lang="ru-RU" sz="2000" dirty="0"/>
              <a:t>У</a:t>
            </a:r>
            <a:r>
              <a:rPr lang="ru-RU" sz="2000" dirty="0" smtClean="0"/>
              <a:t>меньшение </a:t>
            </a:r>
            <a:r>
              <a:rPr lang="ru-RU" sz="2000" dirty="0"/>
              <a:t>объема </a:t>
            </a:r>
            <a:r>
              <a:rPr lang="ru-RU" sz="2000" dirty="0" smtClean="0"/>
              <a:t>учебного материала, </a:t>
            </a:r>
            <a:r>
              <a:rPr lang="ru-RU" sz="2000" dirty="0"/>
              <a:t>но с сохранением основных ведущих терминов, определений; сокращение подробных сведений, не несущих основной смысловой </a:t>
            </a:r>
            <a:r>
              <a:rPr lang="ru-RU" sz="2000" dirty="0" smtClean="0"/>
              <a:t>нагрузки</a:t>
            </a:r>
            <a:r>
              <a:rPr lang="ru-RU" sz="2000" dirty="0"/>
              <a:t>;</a:t>
            </a:r>
            <a:endParaRPr lang="ru-RU" sz="2000" dirty="0" smtClean="0"/>
          </a:p>
          <a:p>
            <a:r>
              <a:rPr lang="ru-RU" sz="2000" dirty="0" smtClean="0"/>
              <a:t> </a:t>
            </a:r>
            <a:r>
              <a:rPr lang="ru-RU" sz="2000" dirty="0"/>
              <a:t>П</a:t>
            </a:r>
            <a:r>
              <a:rPr lang="ru-RU" sz="2000" dirty="0" smtClean="0"/>
              <a:t>рименение </a:t>
            </a:r>
            <a:r>
              <a:rPr lang="ru-RU" sz="2000" dirty="0"/>
              <a:t>алгоритма действий</a:t>
            </a:r>
            <a:r>
              <a:rPr lang="ru-RU" sz="2000" dirty="0" smtClean="0"/>
              <a:t>;</a:t>
            </a:r>
          </a:p>
          <a:p>
            <a:r>
              <a:rPr lang="ru-RU" sz="2000" dirty="0" smtClean="0"/>
              <a:t> </a:t>
            </a:r>
            <a:r>
              <a:rPr lang="ru-RU" sz="2000" dirty="0"/>
              <a:t>У</a:t>
            </a:r>
            <a:r>
              <a:rPr lang="ru-RU" sz="2000" dirty="0" smtClean="0"/>
              <a:t>прощение </a:t>
            </a:r>
            <a:r>
              <a:rPr lang="ru-RU" sz="2000" dirty="0"/>
              <a:t>материала, изложение формулировок простым понятным языком с опорой на доступные примеры из </a:t>
            </a:r>
            <a:r>
              <a:rPr lang="ru-RU" sz="2000" dirty="0" smtClean="0"/>
              <a:t>жизни;</a:t>
            </a:r>
          </a:p>
        </p:txBody>
      </p:sp>
    </p:spTree>
    <p:extLst>
      <p:ext uri="{BB962C8B-B14F-4D97-AF65-F5344CB8AC3E}">
        <p14:creationId xmlns:p14="http://schemas.microsoft.com/office/powerpoint/2010/main" val="42132418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74643"/>
          </a:xfrm>
        </p:spPr>
        <p:txBody>
          <a:bodyPr>
            <a:normAutofit fontScale="90000"/>
          </a:bodyPr>
          <a:lstStyle/>
          <a:p>
            <a:r>
              <a:rPr lang="ru-RU" sz="2400" b="1" dirty="0"/>
              <a:t>Рекомендации учителям при работе с детьми с детьми с умственной отсталостью</a:t>
            </a:r>
            <a:br>
              <a:rPr lang="ru-RU" sz="2400" b="1" dirty="0"/>
            </a:br>
            <a:endParaRPr lang="ru-RU" sz="2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Достаточно эффективным считается использование приема разделения материала на единицы (блоки) усвоения: алгоритм действий, выделение этапов, памятки по составлению выводов, составление логической цепочки событий, явлений и т.д. </a:t>
            </a:r>
          </a:p>
          <a:p>
            <a:r>
              <a:rPr lang="ru-RU" dirty="0"/>
              <a:t>Допускается краткое, обзорное, ознакомительное изучение тем, не имеющих практической направленности и не находящих дальнейшего применения при изучении других тем. </a:t>
            </a:r>
          </a:p>
          <a:p>
            <a:r>
              <a:rPr lang="ru-RU" dirty="0"/>
              <a:t> Разработка заданий практического характера, демонстрация примеров применения знаний в повседневной жизни, составление опор, памяток, схем.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601110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52939" y="702365"/>
            <a:ext cx="8401879" cy="322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400" dirty="0" smtClean="0">
                <a:solidFill>
                  <a:srgbClr val="7030A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sz="2000" dirty="0" smtClean="0">
                <a:solidFill>
                  <a:srgbClr val="7030A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Мир особого ребёнка — он закрыт от глаз чужих. Мир особого ребёнка — допускает лишь своих.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000" dirty="0" smtClean="0">
                <a:solidFill>
                  <a:srgbClr val="7030A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Мир особого ребёнка интересен и пуглив. 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000" dirty="0" smtClean="0">
                <a:solidFill>
                  <a:srgbClr val="7030A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Мир особого ребёнка безобразен и красив. Неуклюж, порою странен, добродушен и открыт. Мир особого ребёнка иногда он нас страшит. Почему он агрессивен? Почему не говорит? Мир особого ребёнка — он закрыт от глаз чужих. Мир особого ребёнка — допускает лишь своих! </a:t>
            </a:r>
            <a:endParaRPr lang="ru-RU" sz="2000" dirty="0">
              <a:solidFill>
                <a:srgbClr val="7030A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124" name="Picture 4" descr="https://letidor.ru/imgs/2018/04/24/07/2151461/d6f70b4ae7c82b98ebb58933a3d9c8abdc1d044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3259" y="4744279"/>
            <a:ext cx="3280849" cy="2232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418216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8000" y="1859340"/>
            <a:ext cx="6096000" cy="34163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Наш адрес</a:t>
            </a:r>
            <a:r>
              <a:rPr lang="ru-RU" sz="2400" b="1" dirty="0" smtClean="0">
                <a:latin typeface="Arial" charset="0"/>
                <a:cs typeface="Times New Roman" pitchFamily="18" charset="0"/>
              </a:rPr>
              <a:t>: </a:t>
            </a:r>
            <a:r>
              <a:rPr lang="ru-RU" sz="2400" b="1" dirty="0">
                <a:latin typeface="Arial" charset="0"/>
                <a:cs typeface="Times New Roman" pitchFamily="18" charset="0"/>
              </a:rPr>
              <a:t>1</a:t>
            </a:r>
            <a:r>
              <a:rPr lang="ru-RU" sz="2400" b="1" dirty="0">
                <a:latin typeface="Arial" charset="0"/>
              </a:rPr>
              <a:t>52155</a:t>
            </a:r>
            <a:r>
              <a:rPr lang="ru-RU" sz="2400" b="1" dirty="0">
                <a:latin typeface="Arial" charset="0"/>
                <a:cs typeface="Times New Roman" pitchFamily="18" charset="0"/>
              </a:rPr>
              <a:t>,</a:t>
            </a:r>
          </a:p>
          <a:p>
            <a:pPr algn="ctr">
              <a:defRPr/>
            </a:pPr>
            <a:r>
              <a:rPr lang="ru-RU" sz="2400" b="1" dirty="0">
                <a:latin typeface="Arial" charset="0"/>
              </a:rPr>
              <a:t>Ярославская область, г. Ростов</a:t>
            </a:r>
            <a:r>
              <a:rPr lang="ru-RU" sz="2400" b="1" dirty="0">
                <a:latin typeface="Arial" charset="0"/>
                <a:cs typeface="Times New Roman" pitchFamily="18" charset="0"/>
              </a:rPr>
              <a:t>, </a:t>
            </a:r>
          </a:p>
          <a:p>
            <a:pPr algn="ctr">
              <a:defRPr/>
            </a:pPr>
            <a:r>
              <a:rPr lang="ru-RU" sz="2400" b="1" dirty="0">
                <a:latin typeface="Arial" charset="0"/>
                <a:cs typeface="Times New Roman" pitchFamily="18" charset="0"/>
              </a:rPr>
              <a:t>ул. </a:t>
            </a:r>
            <a:r>
              <a:rPr lang="ru-RU" sz="2400" b="1" dirty="0">
                <a:latin typeface="Arial" charset="0"/>
              </a:rPr>
              <a:t>Фрунзе, д. 22 «А»</a:t>
            </a:r>
            <a:r>
              <a:rPr lang="ru-RU" sz="2400" b="1" dirty="0">
                <a:latin typeface="Arial" charset="0"/>
                <a:cs typeface="Times New Roman" pitchFamily="18" charset="0"/>
              </a:rPr>
              <a:t> </a:t>
            </a:r>
          </a:p>
          <a:p>
            <a:pPr algn="ctr">
              <a:defRPr/>
            </a:pPr>
            <a:endParaRPr lang="ru-RU" sz="2400" b="1" dirty="0">
              <a:latin typeface="Arial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2400" b="1" dirty="0">
                <a:latin typeface="Arial" charset="0"/>
                <a:cs typeface="Times New Roman" pitchFamily="18" charset="0"/>
                <a:sym typeface="Webdings" pitchFamily="18" charset="2"/>
              </a:rPr>
              <a:t> </a:t>
            </a:r>
            <a:r>
              <a:rPr lang="ru-RU" sz="2400" b="1" dirty="0">
                <a:latin typeface="Arial" charset="0"/>
                <a:cs typeface="Times New Roman" pitchFamily="18" charset="0"/>
              </a:rPr>
              <a:t>Телефон (485</a:t>
            </a:r>
            <a:r>
              <a:rPr lang="ru-RU" sz="2400" b="1" dirty="0">
                <a:latin typeface="Arial" charset="0"/>
              </a:rPr>
              <a:t>36</a:t>
            </a:r>
            <a:r>
              <a:rPr lang="ru-RU" sz="2400" b="1" dirty="0">
                <a:latin typeface="Arial" charset="0"/>
                <a:cs typeface="Times New Roman" pitchFamily="18" charset="0"/>
              </a:rPr>
              <a:t>) </a:t>
            </a:r>
            <a:r>
              <a:rPr lang="ru-RU" sz="2400" b="1" dirty="0" smtClean="0">
                <a:latin typeface="Arial" charset="0"/>
              </a:rPr>
              <a:t>7-41-81</a:t>
            </a:r>
            <a:endParaRPr lang="en-US" sz="2400" b="1" dirty="0">
              <a:latin typeface="Arial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2400" b="1" dirty="0">
                <a:latin typeface="Arial" charset="0"/>
                <a:cs typeface="Arial" charset="0"/>
              </a:rPr>
              <a:t> </a:t>
            </a:r>
            <a:endParaRPr lang="ru-RU" sz="2400" b="1" dirty="0">
              <a:latin typeface="Arial" charset="0"/>
              <a:cs typeface="Times New Roman" pitchFamily="18" charset="0"/>
            </a:endParaRPr>
          </a:p>
          <a:p>
            <a:pPr algn="ctr">
              <a:defRPr/>
            </a:pPr>
            <a:r>
              <a:rPr lang="en-US" sz="2400" b="1" dirty="0">
                <a:latin typeface="Arial" charset="0"/>
                <a:cs typeface="Arial" charset="0"/>
              </a:rPr>
              <a:t>E-mail:</a:t>
            </a:r>
            <a:r>
              <a:rPr lang="ru-RU" sz="2400" b="1" dirty="0">
                <a:latin typeface="Arial" charset="0"/>
              </a:rPr>
              <a:t> </a:t>
            </a:r>
            <a:r>
              <a:rPr lang="en-US" sz="2400" b="1" dirty="0">
                <a:latin typeface="Arial" charset="0"/>
                <a:hlinkClick r:id="rId2"/>
              </a:rPr>
              <a:t>pms-zentr@mail.ru</a:t>
            </a:r>
            <a:endParaRPr lang="en-US" sz="2400" b="1" dirty="0">
              <a:latin typeface="Arial" charset="0"/>
            </a:endParaRPr>
          </a:p>
          <a:p>
            <a:pPr algn="ctr">
              <a:defRPr/>
            </a:pPr>
            <a:endParaRPr lang="en-US" sz="2400" b="1" dirty="0">
              <a:latin typeface="Arial" charset="0"/>
            </a:endParaRPr>
          </a:p>
          <a:p>
            <a:pPr algn="ctr">
              <a:defRPr/>
            </a:pPr>
            <a:r>
              <a:rPr lang="en-US" sz="2400" b="1" dirty="0">
                <a:latin typeface="Arial" charset="0"/>
              </a:rPr>
              <a:t>rostzenr.edu.yar.ru</a:t>
            </a:r>
            <a:endParaRPr lang="ru-RU" sz="2400" b="1" dirty="0">
              <a:latin typeface="Arial" charset="0"/>
            </a:endParaRPr>
          </a:p>
        </p:txBody>
      </p:sp>
      <p:pic>
        <p:nvPicPr>
          <p:cNvPr id="3" name="Picture 2" descr="http://ocri.ru/upload/news/cover/2017/05/11/1494475518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269" y="4556993"/>
            <a:ext cx="3338945" cy="2420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071068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73357" y="3244334"/>
            <a:ext cx="621526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/>
              <a:t>СПАСИБО ЗА ВНИМАНИЕ!</a:t>
            </a:r>
          </a:p>
        </p:txBody>
      </p:sp>
      <p:pic>
        <p:nvPicPr>
          <p:cNvPr id="3" name="Picture 4" descr="preschool-children-playing-clip-art-i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71056" y="509243"/>
            <a:ext cx="8316913" cy="151923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712646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altLang="ru-RU" sz="2400" b="1" dirty="0">
                <a:solidFill>
                  <a:srgbClr val="990000"/>
                </a:solidFill>
              </a:rPr>
              <a:t>Дети</a:t>
            </a:r>
            <a:br>
              <a:rPr lang="ru-RU" altLang="ru-RU" sz="2400" b="1" dirty="0">
                <a:solidFill>
                  <a:srgbClr val="990000"/>
                </a:solidFill>
              </a:rPr>
            </a:br>
            <a:r>
              <a:rPr lang="ru-RU" altLang="ru-RU" sz="2400" b="1" dirty="0">
                <a:solidFill>
                  <a:srgbClr val="990000"/>
                </a:solidFill>
              </a:rPr>
              <a:t> с ограниченными возможностями здоровья -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/>
          <a:lstStyle/>
          <a:p>
            <a:pPr marL="0" indent="0" algn="ctr">
              <a:buNone/>
            </a:pPr>
            <a:r>
              <a:rPr lang="ru-RU" altLang="ru-RU" sz="2400" b="1" dirty="0">
                <a:solidFill>
                  <a:srgbClr val="003300"/>
                </a:solidFill>
                <a:latin typeface="Arial" panose="020B0604020202020204" pitchFamily="34" charset="0"/>
              </a:rPr>
              <a:t>дети, имеющие различные отклонения психического или физического плана, которые обусловливают нарушения общего развития, не позволяющие детям вести полноценную жизнь</a:t>
            </a:r>
            <a:endParaRPr lang="ru-RU" altLang="ru-RU" sz="2400" b="1" dirty="0">
              <a:latin typeface="Arial" panose="020B0604020202020204" pitchFamily="34" charset="0"/>
            </a:endParaRPr>
          </a:p>
          <a:p>
            <a:pPr marL="0" indent="0"/>
            <a:endParaRPr lang="ru-RU" altLang="ru-RU" sz="2400" b="1" dirty="0">
              <a:latin typeface="Arial" panose="020B0604020202020204" pitchFamily="34" charset="0"/>
            </a:endParaRPr>
          </a:p>
          <a:p>
            <a:endParaRPr lang="ru-RU" dirty="0"/>
          </a:p>
        </p:txBody>
      </p:sp>
      <p:pic>
        <p:nvPicPr>
          <p:cNvPr id="4" name="Picture 14" descr="i?id=4cd43a8d38bb68c3a9f6eab45b18a6e1&amp;n=33&amp;h=215&amp;w=22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3630" y="4290682"/>
            <a:ext cx="2124075" cy="204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011144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278296"/>
            <a:ext cx="9208788" cy="1192695"/>
          </a:xfrm>
        </p:spPr>
        <p:txBody>
          <a:bodyPr>
            <a:normAutofit/>
          </a:bodyPr>
          <a:lstStyle/>
          <a:p>
            <a:pPr algn="ctr"/>
            <a:r>
              <a:rPr lang="ru-RU" altLang="ru-RU" sz="24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Психолого-педагогические трудности </a:t>
            </a:r>
            <a:br>
              <a:rPr lang="ru-RU" altLang="ru-RU" sz="24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altLang="ru-RU" sz="24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и проблемы инклюзивного образования</a:t>
            </a:r>
            <a:r>
              <a:rPr lang="ru-RU" altLang="ru-RU" sz="2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 </a:t>
            </a:r>
            <a:endParaRPr lang="ru-RU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930401"/>
            <a:ext cx="9208788" cy="4404138"/>
          </a:xfrm>
        </p:spPr>
        <p:txBody>
          <a:bodyPr/>
          <a:lstStyle/>
          <a:p>
            <a:pPr marL="11113" indent="-11113" algn="just">
              <a:lnSpc>
                <a:spcPct val="90000"/>
              </a:lnSpc>
              <a:buNone/>
            </a:pPr>
            <a:r>
              <a:rPr lang="ru-RU" altLang="ru-RU" dirty="0">
                <a:solidFill>
                  <a:schemeClr val="accent2"/>
                </a:solidFill>
                <a:latin typeface="Arial" panose="020B0604020202020204" pitchFamily="34" charset="0"/>
              </a:rPr>
              <a:t>- 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Проблема неприятия детей с ОВЗ</a:t>
            </a:r>
          </a:p>
          <a:p>
            <a:pPr marL="11113" indent="-11113" algn="just">
              <a:lnSpc>
                <a:spcPct val="90000"/>
              </a:lnSpc>
              <a:buNone/>
            </a:pP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- Проблема непринятия идеологии инклюзивного образования</a:t>
            </a:r>
          </a:p>
          <a:p>
            <a:pPr marL="11113" indent="-11113" algn="just">
              <a:lnSpc>
                <a:spcPct val="90000"/>
              </a:lnSpc>
              <a:buNone/>
            </a:pP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- Трудности в понимании и реализации подходов к обучению детей с ОВЗ</a:t>
            </a:r>
          </a:p>
          <a:p>
            <a:pPr marL="11113" indent="-11113" algn="just">
              <a:lnSpc>
                <a:spcPct val="90000"/>
              </a:lnSpc>
              <a:buNone/>
            </a:pP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- Нежелание многих родителей обучать своих нормально развивающихся  детей вместе с детьми с ОВЗ</a:t>
            </a:r>
          </a:p>
          <a:p>
            <a:pPr marL="11113" indent="-11113" algn="just">
              <a:lnSpc>
                <a:spcPct val="90000"/>
              </a:lnSpc>
              <a:buNone/>
            </a:pP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- Неадекватное восприятие нормально развивающимися детьми сверстников с ОВЗ</a:t>
            </a:r>
          </a:p>
          <a:p>
            <a:pPr marL="11113" indent="-11113" algn="just">
              <a:lnSpc>
                <a:spcPct val="90000"/>
              </a:lnSpc>
              <a:buNone/>
            </a:pP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- Трудности социально-психологической адаптации детей с ОВЗ</a:t>
            </a: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2423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159026"/>
            <a:ext cx="8596668" cy="1285461"/>
          </a:xfrm>
        </p:spPr>
        <p:txBody>
          <a:bodyPr>
            <a:normAutofit fontScale="90000"/>
          </a:bodyPr>
          <a:lstStyle/>
          <a:p>
            <a:pPr algn="ctr"/>
            <a:r>
              <a:rPr lang="ru-RU" altLang="ru-RU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ru-RU" altLang="ru-RU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altLang="ru-RU" sz="2700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Категории </a:t>
            </a:r>
            <a:r>
              <a:rPr lang="ru-RU" altLang="ru-RU" sz="2700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детей </a:t>
            </a:r>
            <a:r>
              <a:rPr lang="ru-RU" altLang="ru-RU" sz="2700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 ОВЗ:</a:t>
            </a:r>
            <a:br>
              <a:rPr lang="ru-RU" altLang="ru-RU" sz="2700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ru-RU" sz="27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50839" y="1802295"/>
            <a:ext cx="8164222" cy="4081669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Clr>
                <a:schemeClr val="tx1"/>
              </a:buClr>
              <a:buSzTx/>
              <a:buFont typeface="Wingdings" panose="05000000000000000000" pitchFamily="2" charset="2"/>
              <a:buChar char="Ø"/>
            </a:pPr>
            <a:r>
              <a:rPr lang="ru-RU" altLang="ru-RU" sz="200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</a:rPr>
              <a:t>Дети со смешанные специфические расстройства психологического развития (ССРПР)</a:t>
            </a:r>
          </a:p>
          <a:p>
            <a:pPr>
              <a:lnSpc>
                <a:spcPct val="90000"/>
              </a:lnSpc>
              <a:buClr>
                <a:schemeClr val="tx1"/>
              </a:buClr>
              <a:buSzTx/>
              <a:buFont typeface="Wingdings" panose="05000000000000000000" pitchFamily="2" charset="2"/>
              <a:buChar char="Ø"/>
            </a:pPr>
            <a:r>
              <a:rPr lang="ru-RU" altLang="ru-RU" sz="200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</a:rPr>
              <a:t>Дети с нарушениями речи</a:t>
            </a:r>
          </a:p>
          <a:p>
            <a:pPr>
              <a:lnSpc>
                <a:spcPct val="90000"/>
              </a:lnSpc>
              <a:buClr>
                <a:schemeClr val="tx1"/>
              </a:buClr>
              <a:buSzTx/>
              <a:buFont typeface="Wingdings" panose="05000000000000000000" pitchFamily="2" charset="2"/>
              <a:buChar char="Ø"/>
            </a:pPr>
            <a:r>
              <a:rPr lang="ru-RU" altLang="ru-RU" sz="200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</a:rPr>
              <a:t>Дети с нарушениями интеллекта</a:t>
            </a:r>
          </a:p>
          <a:p>
            <a:pPr>
              <a:lnSpc>
                <a:spcPct val="90000"/>
              </a:lnSpc>
              <a:buClr>
                <a:schemeClr val="tx1"/>
              </a:buClr>
              <a:buSzTx/>
              <a:buFont typeface="Wingdings" panose="05000000000000000000" pitchFamily="2" charset="2"/>
              <a:buChar char="Ø"/>
            </a:pPr>
            <a:r>
              <a:rPr lang="ru-RU" altLang="ru-RU" sz="200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</a:rPr>
              <a:t>Дети с нарушениями эмоционально-волевой сферы</a:t>
            </a:r>
          </a:p>
          <a:p>
            <a:pPr>
              <a:lnSpc>
                <a:spcPct val="90000"/>
              </a:lnSpc>
              <a:buClr>
                <a:schemeClr val="tx1"/>
              </a:buClr>
              <a:buSzTx/>
              <a:buFont typeface="Wingdings" panose="05000000000000000000" pitchFamily="2" charset="2"/>
              <a:buChar char="Ø"/>
            </a:pPr>
            <a:r>
              <a:rPr lang="ru-RU" altLang="ru-RU" sz="200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</a:rPr>
              <a:t>Дети с нарушениями слуха</a:t>
            </a:r>
          </a:p>
          <a:p>
            <a:pPr>
              <a:lnSpc>
                <a:spcPct val="90000"/>
              </a:lnSpc>
              <a:buClr>
                <a:schemeClr val="tx1"/>
              </a:buClr>
              <a:buSzTx/>
              <a:buFont typeface="Wingdings" panose="05000000000000000000" pitchFamily="2" charset="2"/>
              <a:buChar char="Ø"/>
            </a:pPr>
            <a:r>
              <a:rPr lang="ru-RU" altLang="ru-RU" sz="200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</a:rPr>
              <a:t>Дети с нарушениями зрения</a:t>
            </a:r>
          </a:p>
          <a:p>
            <a:pPr>
              <a:lnSpc>
                <a:spcPct val="90000"/>
              </a:lnSpc>
              <a:buClr>
                <a:schemeClr val="tx1"/>
              </a:buClr>
              <a:buSzTx/>
              <a:buFont typeface="Wingdings" panose="05000000000000000000" pitchFamily="2" charset="2"/>
              <a:buChar char="Ø"/>
            </a:pPr>
            <a:r>
              <a:rPr lang="ru-RU" altLang="ru-RU" sz="200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</a:rPr>
              <a:t>Дети с нарушениями опорно-двигательного аппарата</a:t>
            </a:r>
          </a:p>
          <a:p>
            <a:pPr>
              <a:lnSpc>
                <a:spcPct val="90000"/>
              </a:lnSpc>
              <a:buClr>
                <a:schemeClr val="tx1"/>
              </a:buClr>
              <a:buSzTx/>
              <a:buFont typeface="Wingdings" panose="05000000000000000000" pitchFamily="2" charset="2"/>
              <a:buChar char="Ø"/>
            </a:pPr>
            <a:r>
              <a:rPr lang="ru-RU" altLang="ru-RU" sz="200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</a:rPr>
              <a:t>Дети с множественными нарушениями</a:t>
            </a:r>
          </a:p>
          <a:p>
            <a:endParaRPr lang="ru-RU" sz="2000" dirty="0"/>
          </a:p>
        </p:txBody>
      </p:sp>
      <p:pic>
        <p:nvPicPr>
          <p:cNvPr id="4098" name="Picture 2" descr="http://mddou6posad.ucoz.net/_si/0/24694157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1672" y="5051369"/>
            <a:ext cx="2504660" cy="144219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59980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/>
              <a:t>Содержание работы педагога, реализующего инклюзивную практику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160589"/>
            <a:ext cx="9076266" cy="3880773"/>
          </a:xfrm>
        </p:spPr>
        <p:txBody>
          <a:bodyPr>
            <a:normAutofit/>
          </a:bodyPr>
          <a:lstStyle/>
          <a:p>
            <a:r>
              <a:rPr lang="ru-RU" sz="2400" dirty="0" smtClean="0"/>
              <a:t>1.Диагностическое направление</a:t>
            </a:r>
            <a:endParaRPr lang="ru-RU" sz="2400" dirty="0"/>
          </a:p>
          <a:p>
            <a:r>
              <a:rPr lang="ru-RU" sz="2400" dirty="0"/>
              <a:t>2.Коррекционное </a:t>
            </a:r>
            <a:r>
              <a:rPr lang="ru-RU" sz="2400" dirty="0" smtClean="0"/>
              <a:t>направление</a:t>
            </a:r>
          </a:p>
          <a:p>
            <a:r>
              <a:rPr lang="ru-RU" sz="2400" dirty="0"/>
              <a:t>3.Аналитическое </a:t>
            </a:r>
            <a:r>
              <a:rPr lang="ru-RU" sz="2400" dirty="0" smtClean="0"/>
              <a:t>направление</a:t>
            </a:r>
          </a:p>
          <a:p>
            <a:r>
              <a:rPr lang="ru-RU" sz="2400" dirty="0"/>
              <a:t>4. Консультативно-просветительское </a:t>
            </a:r>
            <a:r>
              <a:rPr lang="ru-RU" sz="2400" dirty="0" smtClean="0"/>
              <a:t>и профилактическое направление</a:t>
            </a:r>
          </a:p>
          <a:p>
            <a:r>
              <a:rPr lang="ru-RU" sz="2400" i="1" dirty="0"/>
              <a:t>5. </a:t>
            </a:r>
            <a:r>
              <a:rPr lang="ru-RU" sz="2400" dirty="0"/>
              <a:t>Организационно </a:t>
            </a:r>
            <a:r>
              <a:rPr lang="ru-RU" sz="2400" dirty="0" smtClean="0"/>
              <a:t>–методическое направление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5872798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106017"/>
            <a:ext cx="8596668" cy="1086679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Рекомендации </a:t>
            </a:r>
            <a:r>
              <a:rPr lang="ru-RU" sz="2800" b="1" dirty="0"/>
              <a:t>педагогам, в </a:t>
            </a:r>
            <a:r>
              <a:rPr lang="ru-RU" sz="2800" b="1" dirty="0" smtClean="0"/>
              <a:t>классе которых обучаются дети с нарушением зрения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1192697"/>
            <a:ext cx="10083432" cy="5168346"/>
          </a:xfrm>
        </p:spPr>
        <p:txBody>
          <a:bodyPr>
            <a:normAutofit/>
          </a:bodyPr>
          <a:lstStyle/>
          <a:p>
            <a:r>
              <a:rPr lang="ru-RU" sz="2000" dirty="0"/>
              <a:t>1.Ознакомиться с заключением врача-офтальмолога о состоянии </a:t>
            </a:r>
            <a:r>
              <a:rPr lang="ru-RU" sz="2000" dirty="0" smtClean="0"/>
              <a:t>зрения ребенка. </a:t>
            </a:r>
          </a:p>
          <a:p>
            <a:r>
              <a:rPr lang="ru-RU" sz="2000" dirty="0" smtClean="0"/>
              <a:t>2.Рабочее </a:t>
            </a:r>
            <a:r>
              <a:rPr lang="ru-RU" sz="2000" dirty="0"/>
              <a:t>место ребенка с нарушением зрения располагается в центре помещения, на первой </a:t>
            </a:r>
            <a:r>
              <a:rPr lang="ru-RU" sz="2000" dirty="0" smtClean="0"/>
              <a:t>-второй </a:t>
            </a:r>
            <a:r>
              <a:rPr lang="ru-RU" sz="2000" dirty="0"/>
              <a:t>парте. </a:t>
            </a:r>
            <a:endParaRPr lang="ru-RU" sz="2000" dirty="0" smtClean="0"/>
          </a:p>
          <a:p>
            <a:r>
              <a:rPr lang="ru-RU" sz="2000" dirty="0" smtClean="0"/>
              <a:t>3.Педагогу</a:t>
            </a:r>
            <a:r>
              <a:rPr lang="ru-RU" sz="2000" dirty="0"/>
              <a:t>, работающему с таким ребенком</a:t>
            </a:r>
            <a:r>
              <a:rPr lang="ru-RU" sz="2000" dirty="0" smtClean="0"/>
              <a:t>, не </a:t>
            </a:r>
            <a:r>
              <a:rPr lang="ru-RU" sz="2000" dirty="0"/>
              <a:t>рекомендуется </a:t>
            </a:r>
            <a:r>
              <a:rPr lang="ru-RU" sz="2000" dirty="0" smtClean="0"/>
              <a:t> </a:t>
            </a:r>
            <a:r>
              <a:rPr lang="ru-RU" sz="2000" dirty="0"/>
              <a:t>стоять в помещении против света, на фоне окна. В одежде педагогу рекомендуется использовать яркие цвета, которые лучше воспринимаются ребенком, имеющим зрительные нарушения.</a:t>
            </a:r>
          </a:p>
          <a:p>
            <a:r>
              <a:rPr lang="ru-RU" sz="2000" dirty="0"/>
              <a:t> </a:t>
            </a:r>
            <a:r>
              <a:rPr lang="ru-RU" sz="2000" dirty="0" smtClean="0"/>
              <a:t>4. Некоторые </a:t>
            </a:r>
            <a:r>
              <a:rPr lang="ru-RU" sz="2000" dirty="0"/>
              <a:t>нарушения зрения осложняют выработку навыка красивого письма, поэтому следует снизить требования к почерку ребенка. </a:t>
            </a:r>
            <a:endParaRPr lang="ru-RU" sz="2000" dirty="0" smtClean="0"/>
          </a:p>
          <a:p>
            <a:r>
              <a:rPr lang="ru-RU" sz="2000" dirty="0" smtClean="0"/>
              <a:t>5.Рекомендуется </a:t>
            </a:r>
            <a:r>
              <a:rPr lang="ru-RU" sz="2000" dirty="0"/>
              <a:t>смена видов деятельности, с использованием упражнений для снятия зрительного утомления (зрительная </a:t>
            </a:r>
            <a:r>
              <a:rPr lang="ru-RU" sz="2000" dirty="0" smtClean="0"/>
              <a:t>гимнастика).</a:t>
            </a:r>
          </a:p>
          <a:p>
            <a:r>
              <a:rPr lang="ru-RU" sz="2000" dirty="0" smtClean="0"/>
              <a:t>6.Необходимо </a:t>
            </a:r>
            <a:r>
              <a:rPr lang="ru-RU" sz="2000" dirty="0"/>
              <a:t>использовать в наглядном материале яркие цвета, адаптировать наглядный </a:t>
            </a:r>
            <a:r>
              <a:rPr lang="ru-RU" sz="2000" dirty="0" smtClean="0"/>
              <a:t>материал 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4661537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278297"/>
            <a:ext cx="8596668" cy="1126434"/>
          </a:xfrm>
        </p:spPr>
        <p:txBody>
          <a:bodyPr>
            <a:normAutofit fontScale="90000"/>
          </a:bodyPr>
          <a:lstStyle/>
          <a:p>
            <a:r>
              <a:rPr lang="ru-RU" sz="2400" b="1" dirty="0"/>
              <a:t>Рекомендации педагогам, в классе которых обучаются дети с нарушением зрения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677333" y="1099931"/>
            <a:ext cx="9619605" cy="5406886"/>
          </a:xfrm>
        </p:spPr>
        <p:txBody>
          <a:bodyPr>
            <a:normAutofit/>
          </a:bodyPr>
          <a:lstStyle/>
          <a:p>
            <a:r>
              <a:rPr lang="ru-RU" sz="2000" dirty="0"/>
              <a:t> </a:t>
            </a:r>
            <a:r>
              <a:rPr lang="ru-RU" sz="2000" dirty="0" smtClean="0"/>
              <a:t>7.Обучение </a:t>
            </a:r>
            <a:r>
              <a:rPr lang="ru-RU" sz="2000" dirty="0"/>
              <a:t>слабовидящих ведется по учебникам массовой школы, которые печатаются более крупным шрифтом и специальными преобразованными изображениями, доступными для зрительного восприятия.</a:t>
            </a:r>
          </a:p>
          <a:p>
            <a:r>
              <a:rPr lang="ru-RU" sz="2000" dirty="0"/>
              <a:t> </a:t>
            </a:r>
            <a:r>
              <a:rPr lang="ru-RU" sz="2000" dirty="0" smtClean="0"/>
              <a:t>8. </a:t>
            </a:r>
            <a:r>
              <a:rPr lang="ru-RU" sz="2000" dirty="0"/>
              <a:t>Во время проведения уроков следует чаще переключать учащихся с одного вида деятельности на другой. </a:t>
            </a:r>
            <a:endParaRPr lang="ru-RU" sz="2000" dirty="0" smtClean="0"/>
          </a:p>
          <a:p>
            <a:r>
              <a:rPr lang="ru-RU" sz="2000" dirty="0"/>
              <a:t>9</a:t>
            </a:r>
            <a:r>
              <a:rPr lang="ru-RU" sz="2000" dirty="0" smtClean="0"/>
              <a:t>.Положительное </a:t>
            </a:r>
            <a:r>
              <a:rPr lang="ru-RU" sz="2000" dirty="0"/>
              <a:t>влияние на поддержание работоспособности учащихся и предупреждение зрительного переутомления оказывает проведение физкультурных пауз. </a:t>
            </a:r>
            <a:endParaRPr lang="ru-RU" sz="2000" dirty="0" smtClean="0"/>
          </a:p>
          <a:p>
            <a:r>
              <a:rPr lang="ru-RU" sz="2000" dirty="0" smtClean="0"/>
              <a:t>10.Слабовидящие </a:t>
            </a:r>
            <a:r>
              <a:rPr lang="ru-RU" sz="2000" dirty="0"/>
              <a:t>дети должны размещаться ближе к естественному источнику света. При некоторых формах нарушения зрения (катаракта, помутнение роговицы) у детей наблюдается светобоязнь. Таких детей надо размещать дальше от источника света.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9059776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b="1" dirty="0"/>
              <a:t>Рекомендации учителям, в классе которых обучаются дети с нарушением слуха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603514"/>
            <a:ext cx="9089518" cy="4969564"/>
          </a:xfrm>
        </p:spPr>
        <p:txBody>
          <a:bodyPr>
            <a:normAutofit/>
          </a:bodyPr>
          <a:lstStyle/>
          <a:p>
            <a:r>
              <a:rPr lang="ru-RU" sz="2000" dirty="0" smtClean="0"/>
              <a:t>- </a:t>
            </a:r>
            <a:r>
              <a:rPr lang="ru-RU" sz="2000" dirty="0"/>
              <a:t>посадить ребенка за первую парту;</a:t>
            </a:r>
          </a:p>
          <a:p>
            <a:r>
              <a:rPr lang="ru-RU" sz="2000" dirty="0"/>
              <a:t>- не поворачиваться спиной к обучающемуся;</a:t>
            </a:r>
          </a:p>
          <a:p>
            <a:r>
              <a:rPr lang="ru-RU" sz="2000" dirty="0"/>
              <a:t>- четко задавать вопросы, обращаясь к ребенку;</a:t>
            </a:r>
          </a:p>
          <a:p>
            <a:r>
              <a:rPr lang="ru-RU" sz="2000" dirty="0"/>
              <a:t>- проверять рабочее состояние слуховых аппаратов;</a:t>
            </a:r>
          </a:p>
          <a:p>
            <a:r>
              <a:rPr lang="ru-RU" sz="2000" dirty="0"/>
              <a:t>- разрешать детям оборачиваться, чтобы видеть лицо говорящего человека;</a:t>
            </a:r>
          </a:p>
          <a:p>
            <a:r>
              <a:rPr lang="ru-RU" sz="2000" dirty="0"/>
              <a:t>- широко применять наглядность в целях более полного и глубокого осмысления учебного материала;</a:t>
            </a:r>
          </a:p>
          <a:p>
            <a:r>
              <a:rPr lang="ru-RU" sz="2000" dirty="0"/>
              <a:t>- речь учителя должна быть внятной, четкой, оптимальной громкости с переменными интонациями, приуроченными к тем местам объяснения,  которые имеют ключевое значение.</a:t>
            </a:r>
          </a:p>
        </p:txBody>
      </p:sp>
    </p:spTree>
    <p:extLst>
      <p:ext uri="{BB962C8B-B14F-4D97-AF65-F5344CB8AC3E}">
        <p14:creationId xmlns:p14="http://schemas.microsoft.com/office/powerpoint/2010/main" val="1094915749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304</TotalTime>
  <Words>1941</Words>
  <Application>Microsoft Office PowerPoint</Application>
  <PresentationFormat>Широкоэкранный</PresentationFormat>
  <Paragraphs>145</Paragraphs>
  <Slides>24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33" baseType="lpstr">
      <vt:lpstr>Arial</vt:lpstr>
      <vt:lpstr>Calibri</vt:lpstr>
      <vt:lpstr>Times New Roman</vt:lpstr>
      <vt:lpstr>Trebuchet MS</vt:lpstr>
      <vt:lpstr>Verdana</vt:lpstr>
      <vt:lpstr>Webdings</vt:lpstr>
      <vt:lpstr>Wingdings</vt:lpstr>
      <vt:lpstr>Wingdings 3</vt:lpstr>
      <vt:lpstr>Грань</vt:lpstr>
      <vt:lpstr>Рекомендации педагогам образовательных учреждений, реализующих инклюзивную практику </vt:lpstr>
      <vt:lpstr>Понятие «инклюзивное образование» (от фр. «inclusif» – включающий в себя)  </vt:lpstr>
      <vt:lpstr>Дети  с ограниченными возможностями здоровья -</vt:lpstr>
      <vt:lpstr>Психолого-педагогические трудности  и проблемы инклюзивного образования </vt:lpstr>
      <vt:lpstr> Категории детей с ОВЗ: </vt:lpstr>
      <vt:lpstr>Содержание работы педагога, реализующего инклюзивную практику</vt:lpstr>
      <vt:lpstr>Рекомендации педагогам, в классе которых обучаются дети с нарушением зрения </vt:lpstr>
      <vt:lpstr>Рекомендации педагогам, в классе которых обучаются дети с нарушением зрения </vt:lpstr>
      <vt:lpstr>Рекомендации учителям, в классе которых обучаются дети с нарушением слуха </vt:lpstr>
      <vt:lpstr>Рекомендации педагогам, в классе которых обучаются дети с нарушением опорно-двигательного аппарата </vt:lpstr>
      <vt:lpstr>Рекомендации педагогам, в классе которых обучаются дети с нарушением опорно-двигательного аппарата </vt:lpstr>
      <vt:lpstr>Рекомендации педагогам при работе с детьми с тяжелыми нарушениями речи</vt:lpstr>
      <vt:lpstr>Рекомендации педагогам при работе с детьми с тяжелыми нарушениями речи </vt:lpstr>
      <vt:lpstr>Рекомендации педагогам при работе с детьми с задержкой психического развития </vt:lpstr>
      <vt:lpstr>Рекомендации педагогам при работе с детьми с задержкой психического развития</vt:lpstr>
      <vt:lpstr>Рекомендации педагогам при работе с детьми с задержкой психического развития</vt:lpstr>
      <vt:lpstr>Рекомендации учителям при работе с детьми с психоподобным поведением, СДВГ </vt:lpstr>
      <vt:lpstr>Рекомендации учителям при работе с детьми с психоподобным поведением, СДВГ</vt:lpstr>
      <vt:lpstr>Презентация PowerPoint</vt:lpstr>
      <vt:lpstr>Рекомендации учителям при работе с детьми с детьми с умственной отсталостью </vt:lpstr>
      <vt:lpstr>Рекомендации учителям при работе с детьми с детьми с умственной отсталостью 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21</cp:revision>
  <dcterms:created xsi:type="dcterms:W3CDTF">2018-10-30T10:33:48Z</dcterms:created>
  <dcterms:modified xsi:type="dcterms:W3CDTF">2018-10-30T15:57:59Z</dcterms:modified>
</cp:coreProperties>
</file>