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63" r:id="rId4"/>
    <p:sldId id="259" r:id="rId5"/>
    <p:sldId id="272" r:id="rId6"/>
    <p:sldId id="260" r:id="rId7"/>
    <p:sldId id="262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61" r:id="rId16"/>
    <p:sldId id="274" r:id="rId17"/>
    <p:sldId id="275" r:id="rId18"/>
    <p:sldId id="276" r:id="rId19"/>
    <p:sldId id="288" r:id="rId20"/>
    <p:sldId id="283" r:id="rId21"/>
    <p:sldId id="284" r:id="rId22"/>
    <p:sldId id="285" r:id="rId23"/>
    <p:sldId id="286" r:id="rId24"/>
    <p:sldId id="257" r:id="rId25"/>
    <p:sldId id="287" r:id="rId26"/>
    <p:sldId id="28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5" autoAdjust="0"/>
    <p:restoredTop sz="94660"/>
  </p:normalViewPr>
  <p:slideViewPr>
    <p:cSldViewPr>
      <p:cViewPr varScale="1">
        <p:scale>
          <a:sx n="66" d="100"/>
          <a:sy n="66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4808-68C7-4CA8-A3B7-2FDA2113BA64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B2B8E-3C85-4363-88DF-CE3A1C71A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B62D-E57A-41C7-9EAC-5F71A1C3D85C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E5CE-4FC5-44BB-A13C-BA671D2AB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74F4-3523-47F8-A750-F49873985C02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F46A5-91DA-4C1C-B0D5-70E149BD9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EE8C-3B65-4A0B-B42E-903EB3AA9C01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6B839-6696-47C5-9069-32F430A67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E4E7E-17A2-405A-B17D-610FBE499698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D236C-15EE-49CB-B9F9-ECF4AECD6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4BFD-FB0A-4EA5-B8F6-3740A4DA7667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06518-7EB1-4876-AD38-1A8E3CE64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16FB-1544-41E6-8C82-705E59670F41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69D28-5E8D-40AC-A858-7BE8397FC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75452-7A0C-47BB-80B7-35A0B3A620B7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0A0EE-35E1-4CAE-AC7E-ECF51AE6A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D21A-4923-4449-9FB0-CA2761538E6B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AAD28-AE78-4308-A5D0-29BA18338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629B-D4B5-42FA-AAFC-EDDDC34B909C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FD78-1738-48AE-805F-5F2879C4A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7BDA-3A48-48A1-9C25-6E01B6F2C67A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29E2B-B9EB-425B-970D-671B29201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85E104-2462-4C9D-A448-41F6FE4EFFC1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DE72FE-3811-491A-9B23-1E69E0E2C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0" y="1052513"/>
            <a:ext cx="7918450" cy="2232025"/>
          </a:xfrm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17375E"/>
                </a:solidFill>
              </a:rPr>
              <a:t>Формирование представлений </a:t>
            </a:r>
            <a:br>
              <a:rPr lang="ru-RU" sz="3200" b="1" smtClean="0">
                <a:solidFill>
                  <a:srgbClr val="17375E"/>
                </a:solidFill>
              </a:rPr>
            </a:br>
            <a:r>
              <a:rPr lang="ru-RU" sz="3200" b="1" smtClean="0">
                <a:solidFill>
                  <a:srgbClr val="17375E"/>
                </a:solidFill>
              </a:rPr>
              <a:t>об окружающем  мире </a:t>
            </a:r>
            <a:br>
              <a:rPr lang="ru-RU" sz="3200" b="1" smtClean="0">
                <a:solidFill>
                  <a:srgbClr val="17375E"/>
                </a:solidFill>
              </a:rPr>
            </a:br>
            <a:r>
              <a:rPr lang="ru-RU" sz="3200" b="1" smtClean="0">
                <a:solidFill>
                  <a:srgbClr val="17375E"/>
                </a:solidFill>
              </a:rPr>
              <a:t>у детей младшего дошкольного возраста </a:t>
            </a:r>
            <a:br>
              <a:rPr lang="ru-RU" sz="3200" b="1" smtClean="0">
                <a:solidFill>
                  <a:srgbClr val="17375E"/>
                </a:solidFill>
              </a:rPr>
            </a:br>
            <a:r>
              <a:rPr lang="ru-RU" sz="3200" b="1" smtClean="0">
                <a:solidFill>
                  <a:srgbClr val="17375E"/>
                </a:solidFill>
              </a:rPr>
              <a:t>с моторной алалией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Градова М.А. учитель-дефектолог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МУ Центр «Содействие»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5" name="Picture 2" descr="C:\Users\Марина\Pictures\анимация\206710342.jp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230813"/>
            <a:ext cx="1133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C:\Users\Марина\Pictures\анимация\42829924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514504">
            <a:off x="7596188" y="5310188"/>
            <a:ext cx="952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C:\Users\Марина\Pictures\анимация\815880111.jp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7163" y="5826125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C:\Users\Марина\Pictures\анимация\447266973.jp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3" y="3448050"/>
            <a:ext cx="1247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C:\Users\Марина\Pictures\анимация\831176492.jp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4513" y="6103938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Задачи первого этапа обучения</a:t>
            </a:r>
          </a:p>
        </p:txBody>
      </p:sp>
      <p:sp>
        <p:nvSpPr>
          <p:cNvPr id="4" name="Овал 3"/>
          <p:cNvSpPr/>
          <p:nvPr/>
        </p:nvSpPr>
        <p:spPr>
          <a:xfrm>
            <a:off x="900113" y="2797175"/>
            <a:ext cx="2735262" cy="1331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Формирование речевой активности</a:t>
            </a:r>
          </a:p>
        </p:txBody>
      </p:sp>
      <p:sp>
        <p:nvSpPr>
          <p:cNvPr id="5" name="Овал 4"/>
          <p:cNvSpPr/>
          <p:nvPr/>
        </p:nvSpPr>
        <p:spPr>
          <a:xfrm>
            <a:off x="5302250" y="2762250"/>
            <a:ext cx="2654300" cy="136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Формирование активного и пассивного словаря</a:t>
            </a:r>
          </a:p>
        </p:txBody>
      </p:sp>
      <p:sp>
        <p:nvSpPr>
          <p:cNvPr id="7" name="Стрелка вниз 6"/>
          <p:cNvSpPr/>
          <p:nvPr/>
        </p:nvSpPr>
        <p:spPr>
          <a:xfrm rot="2138863">
            <a:off x="2909888" y="1414463"/>
            <a:ext cx="649287" cy="131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979051">
            <a:off x="5532438" y="1447800"/>
            <a:ext cx="576262" cy="1150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Методические приемы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435975" cy="5145088"/>
          </a:xfrm>
        </p:spPr>
        <p:txBody>
          <a:bodyPr/>
          <a:lstStyle/>
          <a:p>
            <a:r>
              <a:rPr lang="ru-RU" smtClean="0"/>
              <a:t> </a:t>
            </a:r>
            <a:r>
              <a:rPr lang="ru-RU" sz="2800" smtClean="0"/>
              <a:t>Создание различных игровых ситуаций требующей различной реакции от ребенка</a:t>
            </a:r>
          </a:p>
          <a:p>
            <a:r>
              <a:rPr lang="ru-RU" sz="2800" smtClean="0"/>
              <a:t>Развитие понимание речи </a:t>
            </a:r>
          </a:p>
          <a:p>
            <a:r>
              <a:rPr lang="ru-RU" sz="2800" smtClean="0"/>
              <a:t>Допускается использование звукокомплексов</a:t>
            </a:r>
          </a:p>
          <a:p>
            <a:r>
              <a:rPr lang="ru-RU" sz="2800" smtClean="0"/>
              <a:t>Все речевые реакции подхватываются, поощряются, не исправляются первое время</a:t>
            </a:r>
          </a:p>
          <a:p>
            <a:r>
              <a:rPr lang="ru-RU" sz="2800" smtClean="0"/>
              <a:t>Развитие  подражательной речевой деятельности </a:t>
            </a:r>
          </a:p>
          <a:p>
            <a:r>
              <a:rPr lang="ru-RU" sz="2800" smtClean="0"/>
              <a:t>Проводиться артикуляционная гимнастика в игровой форме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6600"/>
                </a:solidFill>
              </a:rPr>
              <a:t>Второй этап 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Цель: развитие словаря и фразовой речи</a:t>
            </a:r>
          </a:p>
        </p:txBody>
      </p:sp>
      <p:pic>
        <p:nvPicPr>
          <p:cNvPr id="24579" name="Picture 2" descr="http://kras-dou.ru/112/images/sovety_specialistov/logo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636838"/>
            <a:ext cx="5616575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6600"/>
                </a:solidFill>
              </a:rPr>
              <a:t>Задачи второго этапа обучения</a:t>
            </a:r>
            <a:r>
              <a:rPr lang="ru-RU" smtClean="0"/>
              <a:t> </a:t>
            </a:r>
          </a:p>
        </p:txBody>
      </p:sp>
      <p:sp>
        <p:nvSpPr>
          <p:cNvPr id="4" name="Овал 3"/>
          <p:cNvSpPr/>
          <p:nvPr/>
        </p:nvSpPr>
        <p:spPr>
          <a:xfrm>
            <a:off x="179388" y="1457325"/>
            <a:ext cx="3816350" cy="1898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Интенсивная работа по развитию понимания речи, направленная на различения форм слова</a:t>
            </a:r>
          </a:p>
        </p:txBody>
      </p:sp>
      <p:sp>
        <p:nvSpPr>
          <p:cNvPr id="5" name="Овал 4"/>
          <p:cNvSpPr/>
          <p:nvPr/>
        </p:nvSpPr>
        <p:spPr>
          <a:xfrm>
            <a:off x="179388" y="4581525"/>
            <a:ext cx="3097212" cy="2087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Систематическая работа по расширению пассивного и активного словаря</a:t>
            </a:r>
          </a:p>
        </p:txBody>
      </p:sp>
      <p:sp>
        <p:nvSpPr>
          <p:cNvPr id="6" name="Овал 5"/>
          <p:cNvSpPr/>
          <p:nvPr/>
        </p:nvSpPr>
        <p:spPr>
          <a:xfrm>
            <a:off x="2627313" y="2781300"/>
            <a:ext cx="3960812" cy="2303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cs typeface="Arial" charset="0"/>
              </a:rPr>
              <a:t>Развитие </a:t>
            </a:r>
          </a:p>
          <a:p>
            <a:pPr algn="ctr"/>
            <a:r>
              <a:rPr lang="ru-RU">
                <a:solidFill>
                  <a:srgbClr val="FFFFFF"/>
                </a:solidFill>
                <a:cs typeface="Arial" charset="0"/>
              </a:rPr>
              <a:t>элементарных форм устной речи на базе уточнения и расширения словарного запаса практического усвоения простых грамматических категорий</a:t>
            </a:r>
          </a:p>
        </p:txBody>
      </p:sp>
      <p:sp>
        <p:nvSpPr>
          <p:cNvPr id="7" name="Овал 6"/>
          <p:cNvSpPr/>
          <p:nvPr/>
        </p:nvSpPr>
        <p:spPr>
          <a:xfrm>
            <a:off x="5724525" y="4611688"/>
            <a:ext cx="3135313" cy="1944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Развитие сознательного воспитания </a:t>
            </a:r>
            <a:r>
              <a:rPr lang="ru-RU" dirty="0"/>
              <a:t>речи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564188" y="1220788"/>
            <a:ext cx="3455987" cy="2135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Овладение правильным произношением и различением звуков, формирование ритмико-слоговой структуры слова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6600"/>
                </a:solidFill>
              </a:rPr>
              <a:t>Характеристика этапа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/>
              <a:t>Словарь увеличивается в основном за счет выученных </a:t>
            </a:r>
            <a:r>
              <a:rPr lang="ru-RU" sz="1900" dirty="0" smtClean="0"/>
              <a:t>слов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9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 smtClean="0"/>
              <a:t>Становятся </a:t>
            </a:r>
            <a:r>
              <a:rPr lang="ru-RU" sz="1900" dirty="0"/>
              <a:t>часты различные искажения </a:t>
            </a:r>
            <a:r>
              <a:rPr lang="ru-RU" sz="1900" dirty="0" smtClean="0"/>
              <a:t>слов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9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 smtClean="0"/>
              <a:t>Расширяется </a:t>
            </a:r>
            <a:r>
              <a:rPr lang="ru-RU" sz="1900" dirty="0"/>
              <a:t>возможность правильного повторения некоторых звуков в изолированном </a:t>
            </a:r>
            <a:r>
              <a:rPr lang="ru-RU" sz="1900" dirty="0" smtClean="0"/>
              <a:t>звучании</a:t>
            </a:r>
            <a:endParaRPr lang="ru-RU" sz="19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9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/>
              <a:t>С развитием словаря могут самостоятельно появляться новые звуки, но произношение всех звуков остается неустойчивым в слове и зависит от сложности слоговой структуры слова, от других звуков, входящих в </a:t>
            </a:r>
            <a:r>
              <a:rPr lang="ru-RU" sz="1900" dirty="0" smtClean="0"/>
              <a:t>слово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9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/>
              <a:t>В конце этого этапа словарь начинает обогащаться быстрее, притом за счет самостоятельно появляющихся у ребенка слов на основе подражания речи </a:t>
            </a:r>
            <a:r>
              <a:rPr lang="ru-RU" sz="1900" dirty="0" smtClean="0"/>
              <a:t>окружающих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9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/>
              <a:t>Слова часто употребляются самостоятельно, хотя не всегда к </a:t>
            </a:r>
            <a:r>
              <a:rPr lang="ru-RU" sz="1900" dirty="0" smtClean="0"/>
              <a:t>месту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9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/>
              <a:t>На фоне всех описанных явлений все чаще отмечаются поиски артикуляции</a:t>
            </a:r>
            <a:endParaRPr lang="ru-RU" sz="19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Третий этап</a:t>
            </a:r>
            <a:r>
              <a:rPr lang="ru-RU" dirty="0"/>
              <a:t> 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Цель: формирование связной речи</a:t>
            </a:r>
            <a:br>
              <a:rPr lang="ru-RU" smtClean="0"/>
            </a:br>
            <a:endParaRPr lang="ru-RU" smtClean="0"/>
          </a:p>
        </p:txBody>
      </p:sp>
      <p:pic>
        <p:nvPicPr>
          <p:cNvPr id="27651" name="Picture 4" descr="http://vdohnovlennye.ru/wp-content/uploads/2014/03/masha-masha-2473263581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541588"/>
            <a:ext cx="3405187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Задачи третьего этапа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Формирование фразовой речи на фоне усложнения словаря и структуры фразы </a:t>
            </a:r>
          </a:p>
          <a:p>
            <a:r>
              <a:rPr lang="ru-RU" smtClean="0"/>
              <a:t>Работа над развитием описательного рассказа</a:t>
            </a:r>
          </a:p>
          <a:p>
            <a:r>
              <a:rPr lang="ru-RU" smtClean="0"/>
              <a:t>Работа над диалогом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Характеристика этапа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Характеризуется появлением фразы в речи </a:t>
            </a:r>
            <a:r>
              <a:rPr lang="ru-RU" dirty="0" smtClean="0"/>
              <a:t>ребенка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 У ребенка богатый словарный запас, парафазий становится меньше, они менее </a:t>
            </a:r>
            <a:r>
              <a:rPr lang="ru-RU" dirty="0" smtClean="0"/>
              <a:t>грубые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Звукопроизношение уточняется, остается смешение </a:t>
            </a:r>
            <a:r>
              <a:rPr lang="ru-RU" dirty="0" smtClean="0"/>
              <a:t>звуков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 В быту ребенок использует короткие фразы, при усложнении фразы появляются грубые </a:t>
            </a:r>
            <a:r>
              <a:rPr lang="ru-RU" dirty="0" err="1" smtClean="0"/>
              <a:t>аграмаматизмы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Методы и приемы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работы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Отраженное повторение за </a:t>
            </a:r>
            <a:r>
              <a:rPr lang="ru-RU" dirty="0" smtClean="0"/>
              <a:t>педагогом </a:t>
            </a:r>
            <a:r>
              <a:rPr lang="ru-RU" dirty="0"/>
              <a:t>фраз, </a:t>
            </a:r>
            <a:r>
              <a:rPr lang="ru-RU" dirty="0" smtClean="0"/>
              <a:t>выражений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Ответы на вопросы, </a:t>
            </a:r>
            <a:r>
              <a:rPr lang="ru-RU" dirty="0" smtClean="0"/>
              <a:t>дополнение предложений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Работа с деформированным </a:t>
            </a:r>
            <a:r>
              <a:rPr lang="ru-RU" dirty="0" smtClean="0"/>
              <a:t>текстом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Составление предложений по сюжетным </a:t>
            </a:r>
            <a:r>
              <a:rPr lang="ru-RU" dirty="0" smtClean="0"/>
              <a:t>картинкам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Заучивание легких </a:t>
            </a:r>
            <a:r>
              <a:rPr lang="ru-RU" dirty="0" smtClean="0"/>
              <a:t>стихотворений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Пересказ </a:t>
            </a:r>
            <a:r>
              <a:rPr lang="ru-RU" dirty="0"/>
              <a:t>прослушанных рассказов</a:t>
            </a:r>
            <a:r>
              <a:rPr lang="ru-RU" dirty="0" smtClean="0"/>
              <a:t>, сказок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0070C0"/>
                </a:solidFill>
              </a:rPr>
              <a:t>Индивидуальные </a:t>
            </a:r>
            <a:br>
              <a:rPr lang="ru-RU" sz="2800" smtClean="0">
                <a:solidFill>
                  <a:srgbClr val="0070C0"/>
                </a:solidFill>
              </a:rPr>
            </a:br>
            <a:r>
              <a:rPr lang="ru-RU" sz="2800" smtClean="0">
                <a:solidFill>
                  <a:srgbClr val="0070C0"/>
                </a:solidFill>
              </a:rPr>
              <a:t>коррекционно-развивающие занятия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628775"/>
            <a:ext cx="6035675" cy="452596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rgbClr val="10253F"/>
                </a:solidFill>
              </a:rPr>
              <a:t>Речь является важнейшей психической функцией человека. </a:t>
            </a:r>
          </a:p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rgbClr val="10253F"/>
                </a:solidFill>
              </a:rPr>
              <a:t>Овладевая речью, ребенок приобретает способность к понятийному мышлению, </a:t>
            </a:r>
          </a:p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rgbClr val="10253F"/>
                </a:solidFill>
              </a:rPr>
              <a:t>к обобщенному отражению окружающей действительности, к осознанию, планированию и регуляции своих намерений и действий. 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solidFill>
                  <a:srgbClr val="10253F"/>
                </a:solidFill>
              </a:rPr>
              <a:t>                                                         (Р.Е. Левина)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0070C0"/>
                </a:solidFill>
              </a:rPr>
              <a:t>Пособия, используемые на занятиях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4127500"/>
            <a:ext cx="3894138" cy="2543175"/>
          </a:xfrm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3" y="4076700"/>
            <a:ext cx="36385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239838"/>
            <a:ext cx="374491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216025"/>
            <a:ext cx="38163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Сенсорные карточки </a:t>
            </a:r>
          </a:p>
        </p:txBody>
      </p:sp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2349500"/>
            <a:ext cx="4129088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484313"/>
            <a:ext cx="3816350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6" name="Объект 4"/>
          <p:cNvSpPr>
            <a:spLocks noGrp="1"/>
          </p:cNvSpPr>
          <p:nvPr>
            <p:ph idx="1"/>
          </p:nvPr>
        </p:nvSpPr>
        <p:spPr>
          <a:xfrm>
            <a:off x="457200" y="1268413"/>
            <a:ext cx="8362950" cy="4835525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</a:rPr>
              <a:t>Сенсорная </a:t>
            </a:r>
            <a:r>
              <a:rPr lang="ru-RU" dirty="0" smtClean="0">
                <a:solidFill>
                  <a:srgbClr val="0070C0"/>
                </a:solidFill>
              </a:rPr>
              <a:t>коробка «Весенний лес»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557338"/>
            <a:ext cx="6480175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ln>
                  <a:solidFill>
                    <a:srgbClr val="FFC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Речевой материал для активизации речи</a:t>
            </a:r>
            <a:r>
              <a:rPr lang="ru-RU" dirty="0">
                <a:ln>
                  <a:solidFill>
                    <a:srgbClr val="FFC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ln>
                  <a:solidFill>
                    <a:srgbClr val="FFC000"/>
                  </a:solidFill>
                </a:ln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1052513"/>
            <a:ext cx="427513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981075"/>
            <a:ext cx="3822700" cy="2867025"/>
          </a:xfrm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4005263"/>
            <a:ext cx="4032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765175"/>
            <a:ext cx="8229600" cy="215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</a:t>
            </a:r>
            <a:endParaRPr lang="ru-RU" dirty="0"/>
          </a:p>
        </p:txBody>
      </p:sp>
      <p:pic>
        <p:nvPicPr>
          <p:cNvPr id="3686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1663" y="1639888"/>
            <a:ext cx="3800475" cy="4667250"/>
          </a:xfrm>
        </p:spPr>
      </p:pic>
      <p:pic>
        <p:nvPicPr>
          <p:cNvPr id="36867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67263" y="1628775"/>
            <a:ext cx="3800475" cy="4679950"/>
          </a:xfrm>
        </p:spPr>
      </p:pic>
      <p:sp>
        <p:nvSpPr>
          <p:cNvPr id="2" name="Выноска-облако 1"/>
          <p:cNvSpPr/>
          <p:nvPr/>
        </p:nvSpPr>
        <p:spPr>
          <a:xfrm>
            <a:off x="467544" y="138750"/>
            <a:ext cx="8352928" cy="1202018"/>
          </a:xfrm>
          <a:prstGeom prst="cloudCallou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C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Дидактические игры</a:t>
            </a:r>
            <a:endParaRPr lang="ru-RU" sz="3200" dirty="0">
              <a:ln>
                <a:solidFill>
                  <a:srgbClr val="FFC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338" y="2693988"/>
            <a:ext cx="3414712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349500"/>
            <a:ext cx="3414713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900113" y="5589588"/>
            <a:ext cx="2592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Игра «Ароматные находки»</a:t>
            </a:r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5076825" y="5254625"/>
            <a:ext cx="3455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Выкладывание визуальных рядов из предметов и камушков «марблс»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Занятие с родителями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33600"/>
            <a:ext cx="4038600" cy="2863850"/>
          </a:xfrm>
        </p:spPr>
      </p:pic>
      <p:pic>
        <p:nvPicPr>
          <p:cNvPr id="378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060575"/>
            <a:ext cx="4038600" cy="29368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ru-RU" b="1" smtClean="0">
              <a:solidFill>
                <a:srgbClr val="00206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СПАСИБО ЗА ВНИМАНИЕ 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mtClean="0">
                <a:solidFill>
                  <a:schemeClr val="accent2"/>
                </a:solidFill>
              </a:rPr>
              <a:t>  Алалия</a:t>
            </a:r>
            <a:r>
              <a:rPr lang="ru-RU" smtClean="0"/>
              <a:t> – отсутствие или недоразвитие речи вследствие органического поражения речевых зон коры головного мозга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mtClean="0"/>
              <a:t>во внутриутробном или раннем периоде развития ребенка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130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 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Моторная алалия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/>
              <a:t>это системное недоразвитие экспрессивной речи центрального органического характера, обусловленное </a:t>
            </a:r>
            <a:r>
              <a:rPr lang="ru-RU" dirty="0" err="1"/>
              <a:t>несформированностью</a:t>
            </a:r>
            <a:r>
              <a:rPr lang="ru-RU" dirty="0"/>
              <a:t> языковых операций процесса порождения речевых высказываний при относительной сохранности смысловых и сенсомоторных </a:t>
            </a:r>
            <a:r>
              <a:rPr lang="ru-RU" dirty="0" smtClean="0"/>
              <a:t>операций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Моторная </a:t>
            </a:r>
            <a:r>
              <a:rPr lang="ru-RU" dirty="0"/>
              <a:t>алалия представляет собой сложный синдром, комплекс речевых и неречевых симптомов, отношения между которыми являются неоднозначными. В структуре речевого дефекта при моторной алалии ведущим являются языковые </a:t>
            </a:r>
            <a:r>
              <a:rPr lang="ru-RU" dirty="0" smtClean="0"/>
              <a:t>нарушения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</a:rPr>
              <a:t>Клиническая картина ребенка с моторной алалией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7610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39750" y="1041400"/>
            <a:ext cx="2808288" cy="1152525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Общается жестами, иногда в сопровождении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голосовых реакций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524250" y="981075"/>
            <a:ext cx="2652713" cy="1152525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Ребенок молчалив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313488" y="981075"/>
            <a:ext cx="2362200" cy="1152525"/>
          </a:xfrm>
          <a:prstGeom prst="flowChart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Употребление </a:t>
            </a:r>
            <a:r>
              <a:rPr lang="ru-RU" dirty="0"/>
              <a:t>однословных предложений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39750" y="2298700"/>
            <a:ext cx="2808288" cy="1512888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звукопроизношении отмечается неопределенность, нет четкой и постоянной артикуляции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524250" y="2303463"/>
            <a:ext cx="2665413" cy="1511300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Моторная неловкость и сниженная координация движений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313488" y="2303463"/>
            <a:ext cx="2376487" cy="1511300"/>
          </a:xfrm>
          <a:prstGeom prst="flowChart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Многозначность </a:t>
            </a:r>
            <a:r>
              <a:rPr lang="ru-RU" dirty="0" err="1"/>
              <a:t>лепетных</a:t>
            </a:r>
            <a:r>
              <a:rPr lang="ru-RU" dirty="0"/>
              <a:t> слов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39750" y="3967163"/>
            <a:ext cx="2808288" cy="1077912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Отсутствие понимания грамматических форм слов 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524250" y="3967163"/>
            <a:ext cx="2665413" cy="1077912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Практически отсутствует собственная речь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315075" y="3933825"/>
            <a:ext cx="2376488" cy="10795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 стремиться к речевому общению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39750" y="5229225"/>
            <a:ext cx="2808288" cy="1309688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Речевая стимуляция снижена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532188" y="5229225"/>
            <a:ext cx="2665412" cy="130968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Лепетные</a:t>
            </a:r>
            <a:r>
              <a:rPr lang="ru-RU" dirty="0"/>
              <a:t> слова сопровождаются мимикой, некоторые мимические знаки закрепляются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315075" y="5214938"/>
            <a:ext cx="2376488" cy="1309687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Отсутствие критического отношения к своему дефекту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68313" y="260350"/>
          <a:ext cx="8229600" cy="646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88262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моторной алалией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умственной отсталостью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70656">
                <a:tc>
                  <a:txBody>
                    <a:bodyPr/>
                    <a:lstStyle/>
                    <a:p>
                      <a:r>
                        <a:rPr lang="ru-RU" dirty="0" smtClean="0"/>
                        <a:t>Заинтересованы в обучении, получении новых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Низкая познавательная активность ,  низкая мотивация к получению новых знаний</a:t>
                      </a:r>
                      <a:endParaRPr lang="ru-RU" dirty="0"/>
                    </a:p>
                  </a:txBody>
                  <a:tcPr/>
                </a:tc>
              </a:tr>
              <a:tr h="67946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Принимают помощь взрослого в разных видах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Плохо  принимают помощь взрослого</a:t>
                      </a:r>
                      <a:endParaRPr lang="ru-RU" dirty="0"/>
                    </a:p>
                  </a:txBody>
                  <a:tcPr/>
                </a:tc>
              </a:tr>
              <a:tr h="970656">
                <a:tc>
                  <a:txBody>
                    <a:bodyPr/>
                    <a:lstStyle/>
                    <a:p>
                      <a:r>
                        <a:rPr lang="ru-RU" dirty="0" smtClean="0"/>
                        <a:t>С  раннего возраста</a:t>
                      </a:r>
                      <a:r>
                        <a:rPr lang="ru-RU" baseline="0" dirty="0" smtClean="0"/>
                        <a:t> при исчезновении  предмета, игрушки из поля зрения не теряют к ней интерес, ищут 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 исчезновении предмета из поля зрения теряют к нему интерес </a:t>
                      </a:r>
                      <a:endParaRPr lang="ru-RU" dirty="0"/>
                    </a:p>
                  </a:txBody>
                  <a:tcPr/>
                </a:tc>
              </a:tr>
              <a:tr h="679460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Достаточно критичны к своим недостаткам и ошибкам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Мало критичны к своим ошибкам и неудачам</a:t>
                      </a:r>
                      <a:endParaRPr lang="ru-RU" dirty="0"/>
                    </a:p>
                  </a:txBody>
                  <a:tcPr/>
                </a:tc>
              </a:tr>
              <a:tr h="970656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Достаточно рано формируется избирательное отношение к близким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Избирательность отношения к окружающим формируется с опозданием</a:t>
                      </a:r>
                      <a:endParaRPr lang="ru-RU" dirty="0"/>
                    </a:p>
                  </a:txBody>
                  <a:tcPr/>
                </a:tc>
              </a:tr>
              <a:tr h="1553050">
                <a:tc>
                  <a:txBody>
                    <a:bodyPr/>
                    <a:lstStyle/>
                    <a:p>
                      <a:r>
                        <a:rPr lang="ru-RU" dirty="0" smtClean="0"/>
                        <a:t>Имеет место «явление переноса»: после объяснения  способа выполнения действия дети осуществляют аналогичные действия на другом материале спонтанно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«Явление переноса» спонтанно не</a:t>
                      </a:r>
                      <a:r>
                        <a:rPr lang="ru-RU" baseline="0" dirty="0" smtClean="0"/>
                        <a:t> формируется: необходимо каждый раз заново объяснять  способы выполнения задания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Основные направления и содержание коррекционно-педагогической работы </a:t>
            </a:r>
            <a:br>
              <a:rPr lang="ru-RU" sz="2800" smtClean="0"/>
            </a:br>
            <a:r>
              <a:rPr lang="ru-RU" sz="2800" smtClean="0"/>
              <a:t>при моторной алалии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03733"/>
            <a:ext cx="30243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Развитие речи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2388" y="3716338"/>
            <a:ext cx="4103687" cy="1081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Развитие сенсорных и двигательных возможностей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203733"/>
            <a:ext cx="30243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Развитие личности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56325" y="1628775"/>
            <a:ext cx="53975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35488" y="1633538"/>
            <a:ext cx="0" cy="208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343150" y="1600200"/>
            <a:ext cx="468313" cy="574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smtClean="0"/>
              <a:t> Организация работы </a:t>
            </a:r>
            <a:br>
              <a:rPr lang="ru-RU" sz="4000" smtClean="0"/>
            </a:br>
            <a:r>
              <a:rPr lang="ru-RU" sz="4000" smtClean="0"/>
              <a:t>с моторными алаликами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708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Раннее начало </a:t>
            </a:r>
            <a:r>
              <a:rPr lang="ru-RU" sz="1800" dirty="0" smtClean="0"/>
              <a:t>работы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Создание </a:t>
            </a:r>
            <a:r>
              <a:rPr lang="ru-RU" sz="1800" dirty="0"/>
              <a:t>благоприятных для развития речи ребенка условий, исключить возможное травмирующее воздействие окружающей </a:t>
            </a:r>
            <a:r>
              <a:rPr lang="ru-RU" sz="1800" dirty="0" smtClean="0"/>
              <a:t>среды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Связь </a:t>
            </a:r>
            <a:r>
              <a:rPr lang="ru-RU" sz="1800" dirty="0"/>
              <a:t>работы над речью с предметно-практической и игровой деятельностью </a:t>
            </a:r>
            <a:r>
              <a:rPr lang="ru-RU" sz="1800" dirty="0" smtClean="0"/>
              <a:t>ребенка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Строгая </a:t>
            </a:r>
            <a:r>
              <a:rPr lang="ru-RU" sz="1800" dirty="0"/>
              <a:t>дозировка </a:t>
            </a:r>
            <a:r>
              <a:rPr lang="ru-RU" sz="1800" dirty="0" smtClean="0"/>
              <a:t>занятий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Использование </a:t>
            </a:r>
            <a:r>
              <a:rPr lang="ru-RU" sz="1800" dirty="0"/>
              <a:t>в работе над речью возможно большего числа анализаторов: двигательного, слухового, зрительного, осязательного</a:t>
            </a:r>
            <a:r>
              <a:rPr lang="ru-RU" sz="1800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 </a:t>
            </a:r>
            <a:r>
              <a:rPr lang="ru-RU" sz="1800" dirty="0"/>
              <a:t>Индивидуальный подход </a:t>
            </a:r>
            <a:r>
              <a:rPr lang="ru-RU" sz="1800" dirty="0" smtClean="0"/>
              <a:t>ребенку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  Обеспечение возможности общения ребенка с нормально говорящими детьми, которые младше его по </a:t>
            </a:r>
            <a:r>
              <a:rPr lang="ru-RU" sz="1800" dirty="0" smtClean="0"/>
              <a:t>возрасту</a:t>
            </a:r>
            <a:r>
              <a:rPr lang="ru-RU" sz="1800" dirty="0"/>
              <a:t>  </a:t>
            </a:r>
            <a:endParaRPr lang="ru-RU" sz="18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Учет </a:t>
            </a:r>
            <a:r>
              <a:rPr lang="ru-RU" sz="1800" dirty="0"/>
              <a:t>основных закономерностей развития речи детей в ходе нормального онтогенеза  </a:t>
            </a:r>
            <a:endParaRPr lang="ru-RU" sz="18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Системное </a:t>
            </a:r>
            <a:r>
              <a:rPr lang="ru-RU" sz="1800" dirty="0"/>
              <a:t>воздействие на все нарушенные компоненты речи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Первый этап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Цель: Формирование первоначальных речевых навыков в систему речевого общения</a:t>
            </a:r>
          </a:p>
        </p:txBody>
      </p:sp>
      <p:pic>
        <p:nvPicPr>
          <p:cNvPr id="21507" name="Picture 2" descr="Дети и все для детей смайлик картин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292600"/>
            <a:ext cx="15128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740</Words>
  <Application>Microsoft Office PowerPoint</Application>
  <PresentationFormat>Экран (4:3)</PresentationFormat>
  <Paragraphs>123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Calibri</vt:lpstr>
      <vt:lpstr>Arial</vt:lpstr>
      <vt:lpstr>Тема Office</vt:lpstr>
      <vt:lpstr>Формирование представлений  об окружающем  мире  у детей младшего дошкольного возраста  с моторной алалией</vt:lpstr>
      <vt:lpstr>Слайд 2</vt:lpstr>
      <vt:lpstr>Слайд 3</vt:lpstr>
      <vt:lpstr>Слайд 4</vt:lpstr>
      <vt:lpstr>Клиническая картина ребенка с моторной алалией</vt:lpstr>
      <vt:lpstr>Слайд 6</vt:lpstr>
      <vt:lpstr>Основные направления и содержание коррекционно-педагогической работы  при моторной алалии </vt:lpstr>
      <vt:lpstr> Организация работы  с моторными алаликами </vt:lpstr>
      <vt:lpstr>Первый этап</vt:lpstr>
      <vt:lpstr>Задачи первого этапа обучения</vt:lpstr>
      <vt:lpstr>Методические приемы</vt:lpstr>
      <vt:lpstr>Второй этап </vt:lpstr>
      <vt:lpstr>Задачи второго этапа обучения </vt:lpstr>
      <vt:lpstr>Характеристика этапа</vt:lpstr>
      <vt:lpstr>Третий этап </vt:lpstr>
      <vt:lpstr>Задачи третьего этапа</vt:lpstr>
      <vt:lpstr>Характеристика этапа</vt:lpstr>
      <vt:lpstr>Методы и приемы работы</vt:lpstr>
      <vt:lpstr>Индивидуальные  коррекционно-развивающие занятия</vt:lpstr>
      <vt:lpstr>Пособия, используемые на занятиях</vt:lpstr>
      <vt:lpstr>Сенсорные карточки </vt:lpstr>
      <vt:lpstr>Сенсорная коробка «Весенний лес»</vt:lpstr>
      <vt:lpstr>Слайд 23</vt:lpstr>
      <vt:lpstr>о</vt:lpstr>
      <vt:lpstr>Занятие с родителями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Евгеньевна</dc:creator>
  <cp:lastModifiedBy>Мария</cp:lastModifiedBy>
  <cp:revision>71</cp:revision>
  <dcterms:created xsi:type="dcterms:W3CDTF">2015-04-28T10:18:00Z</dcterms:created>
  <dcterms:modified xsi:type="dcterms:W3CDTF">2020-02-26T12:15:08Z</dcterms:modified>
</cp:coreProperties>
</file>