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4" r:id="rId8"/>
    <p:sldId id="265" r:id="rId9"/>
    <p:sldId id="263" r:id="rId10"/>
    <p:sldId id="266" r:id="rId11"/>
    <p:sldId id="267" r:id="rId12"/>
    <p:sldId id="258" r:id="rId13"/>
    <p:sldId id="268" r:id="rId14"/>
  </p:sldIdLst>
  <p:sldSz cx="9144000" cy="6858000" type="screen4x3"/>
  <p:notesSz cx="6796088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2CC9-0FA2-45D9-8557-1BC4E47E1162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4DEA-110C-4772-86E6-9DAB9F882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405F-EFA5-4897-AB4C-7B10CA9DD301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0C9A-C0C3-409C-A91C-7239A3FAC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DE63-073E-4777-AEDB-F050AB2E31CC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9AC1-0802-4E23-89EC-68D8A7517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DEE1-BF3B-43EC-808A-37F6085FCAAA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FCDF-80B5-4F67-B8F6-2C7F24628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D67B-3544-4CB4-8B5B-B06974A8AAAF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BE35-C8B4-45C9-B08A-DA0C09840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486D-5B88-4BC7-AF7A-1D6AD37D1C1E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AC09-B618-49D1-B8D5-CA24D3211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6364-4D23-41D1-81AD-220F57945E7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4810-80F4-4DED-A450-04C5ADA08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85FF-C623-4410-9845-CDDE91401240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74FA-FDAB-43A4-93A6-8BE69F299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6CF5-9AC3-4D6E-A1B0-1AE6876B7D0E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B5E6-C8E7-4A66-AE51-9440B768A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513B-0C05-4BA2-A0B7-35FB470446D6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BFC1-F872-4B1B-9F6A-5A0EB58DF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2C73-7CE1-43AE-A9F6-2069D7F79B19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452C-BDDC-49DF-A257-B53598DB8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57188"/>
            <a:ext cx="8229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9FD2E0-F6F4-4562-8120-AC3CA030E36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9B2AF8-4271-4CEA-8665-22DDA8FCC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 userDrawn="1"/>
        </p:nvSpPr>
        <p:spPr bwMode="auto">
          <a:xfrm>
            <a:off x="0" y="6673850"/>
            <a:ext cx="10906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600">
                <a:solidFill>
                  <a:srgbClr val="403152"/>
                </a:solidFill>
                <a:latin typeface="Calibri" pitchFamily="34" charset="0"/>
                <a:ea typeface="Calibri" pitchFamily="34" charset="0"/>
                <a:cs typeface="Rod" pitchFamily="49" charset="-79"/>
              </a:rPr>
              <a:t>© Фокина Лидия Петровна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36004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Муниципальное учреждение </a:t>
            </a:r>
            <a:br>
              <a:rPr lang="ru-RU" sz="22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Центр психолого-педагогической, медицинской и социальной помощи «Содействие»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и проведения коррекционно-диагностической помощи детям </a:t>
            </a:r>
            <a:br>
              <a:rPr lang="ru-RU" sz="24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 нарушениями  в развитии </a:t>
            </a:r>
            <a:br>
              <a:rPr lang="ru-RU" sz="24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младшего школьного возраста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938" y="4508500"/>
            <a:ext cx="4537075" cy="12969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Градова М.А. учитель-дефектолог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Курганова Е.А. учитель-дефектолог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 Центр «Содействие»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Ростов, 2017 г.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39787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Составление психолого-педагогической характеристики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общие сведения о ребенке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история развития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данные о семье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физическое состояние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особенности познавательной деятельности, особенности речи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особенности внимания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особенности восприятия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особенности памяти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особенности усвоения учебного материала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интересы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эмоционально-волевая сфера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особенности личностных проявлений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Консультирование родителей и педагогов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адекватное состоянию ребенка использование воспитательных мер – стимулирование, порицание, др.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определение основных рекомендаций по формированию образовательного маршрута, коррекционной программы</a:t>
            </a:r>
          </a:p>
          <a:p>
            <a:pPr eaLnBrk="1" hangingPunct="1"/>
            <a:endParaRPr lang="ru-RU" sz="4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Схема анализа дефектологического обследования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149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Эмоциональное реагирование в ситуации обследования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Понимание инструкции, воспринятой на слух и прочитанной самостоятельно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Обучаемость (восприимчивость к помощи, способность переноса на аналогичные задания)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Темп работы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Работоспособность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Показатели развития познавательной деятельности учащегося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Сформированность учебных навыков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Планируемые мероприятия специалиста</a:t>
            </a:r>
          </a:p>
          <a:p>
            <a:pPr algn="ctr" eaLnBrk="1" hangingPunct="1">
              <a:buFont typeface="Arial" charset="0"/>
              <a:buAutoNum type="arabicPeriod"/>
            </a:pPr>
            <a:endParaRPr lang="ru-RU" sz="1200" smtClean="0"/>
          </a:p>
          <a:p>
            <a:pPr algn="ctr" eaLnBrk="1" hangingPunct="1">
              <a:buFont typeface="Arial" charset="0"/>
              <a:buAutoNum type="arabicPeriod"/>
            </a:pPr>
            <a:endParaRPr lang="ru-RU" sz="1800" smtClean="0"/>
          </a:p>
          <a:p>
            <a:pPr algn="ctr" eaLnBrk="1" hangingPunct="1">
              <a:buFont typeface="Arial" charset="0"/>
              <a:buNone/>
            </a:pPr>
            <a:endParaRPr lang="ru-RU" sz="180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grpSp>
        <p:nvGrpSpPr>
          <p:cNvPr id="24579" name="Группа 3"/>
          <p:cNvGrpSpPr>
            <a:grpSpLocks/>
          </p:cNvGrpSpPr>
          <p:nvPr/>
        </p:nvGrpSpPr>
        <p:grpSpPr bwMode="auto">
          <a:xfrm>
            <a:off x="1000125" y="2143125"/>
            <a:ext cx="7143750" cy="3490913"/>
            <a:chOff x="607288" y="-1729352"/>
            <a:chExt cx="7925152" cy="6692887"/>
          </a:xfrm>
        </p:grpSpPr>
        <p:sp>
          <p:nvSpPr>
            <p:cNvPr id="24580" name="Прямоугольник 4"/>
            <p:cNvSpPr>
              <a:spLocks noChangeArrowheads="1"/>
            </p:cNvSpPr>
            <p:nvPr/>
          </p:nvSpPr>
          <p:spPr bwMode="auto">
            <a:xfrm>
              <a:off x="607288" y="-1729352"/>
              <a:ext cx="7925152" cy="708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solidFill>
                  <a:srgbClr val="7030A0"/>
                </a:solidFill>
                <a:latin typeface="Monotype Corsiva" pitchFamily="66" charset="0"/>
              </a:endParaRPr>
            </a:p>
          </p:txBody>
        </p:sp>
        <p:sp>
          <p:nvSpPr>
            <p:cNvPr id="24581" name="Прямоугольник 5"/>
            <p:cNvSpPr>
              <a:spLocks noChangeArrowheads="1"/>
            </p:cNvSpPr>
            <p:nvPr/>
          </p:nvSpPr>
          <p:spPr bwMode="auto">
            <a:xfrm>
              <a:off x="2699547" y="4196517"/>
              <a:ext cx="3628503" cy="767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rgbClr val="7030A0"/>
                  </a:solidFill>
                  <a:latin typeface="Monotype Corsiva" pitchFamily="66" charset="0"/>
                </a:rPr>
                <a:t>          </a:t>
              </a:r>
              <a:r>
                <a:rPr lang="ru-RU" sz="2000" b="1" i="1">
                  <a:solidFill>
                    <a:srgbClr val="7030A0"/>
                  </a:solidFill>
                  <a:latin typeface="Monotype Corsiva" pitchFamily="66" charset="0"/>
                </a:rPr>
                <a:t>  </a:t>
              </a:r>
              <a:endParaRPr lang="ru-RU" sz="2000" b="1">
                <a:solidFill>
                  <a:srgbClr val="7030A0"/>
                </a:solidFill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/>
              <a:t>СПАСИБО ЗА ВНИМАНИЕ!!!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деятельность учителя-дефектолога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Организационно-правовые основы деятельности учителя-дефектолога при проведении обследования </a:t>
            </a:r>
          </a:p>
          <a:p>
            <a:pPr eaLnBrk="1" hangingPunct="1"/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Этапы деятельности учителя-дефектолога при проведении диагностического обследования </a:t>
            </a:r>
          </a:p>
          <a:p>
            <a:pPr eaLnBrk="1" hangingPunct="1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2969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5362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Анализ медицинской и психолого-педагогической документации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Психолого-педагогическое изучение познавательных возможностей ребенка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Экспериментально-психологическое изучение познавательной деятельности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Составление психолого-педагогической характеристики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Консультирование родителей и педагогов </a:t>
            </a:r>
          </a:p>
          <a:p>
            <a:pPr eaLnBrk="1" hangingPunct="1"/>
            <a:endParaRPr lang="ru-RU" smtClean="0"/>
          </a:p>
        </p:txBody>
      </p:sp>
      <p:sp>
        <p:nvSpPr>
          <p:cNvPr id="15363" name="Прямоугольник 8"/>
          <p:cNvSpPr>
            <a:spLocks noChangeArrowheads="1"/>
          </p:cNvSpPr>
          <p:nvPr/>
        </p:nvSpPr>
        <p:spPr bwMode="auto">
          <a:xfrm>
            <a:off x="971550" y="404813"/>
            <a:ext cx="7345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Этапы деятельности учителя-дефектолога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 проведении диагностического обследования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41605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Анализ медицинской и психолого-педагогической документации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(медицинская карта, личное дело ребенка)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91513" cy="43529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показатели (характер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роста, вес, особенности развития перцептивных и локомоторных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врожденных и приобретенных пороков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или отсутствие навыков опрятности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офтальмолога, отоларинголога, невропатолога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и педагогическая  характеристики ребенка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Психолого-педагогическое изучение познавательных возможностей ребенка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представлений ребенка о себе, своих родителях,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способность дифференцировать понятия «семья», «соседи», «родственники»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представлений о времени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(умение определять время на часах, понимание временной протяженности)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явлениях природы (различение времен года с учетом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Экспериментально-психологическое изучение познавательной деятельности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изображением контура, силуэта, частей знакомых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Зашумленные» картинки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карточек с изображением геометрических фигур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«почтовый ящик» (коробка форм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изображением предметов, которые следует дорисовать (методика Т.Н. Головиной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картинок, разрезанных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правой, левой стороны, понятий «низ», «верх», «в центре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«Прогрессивные матрицы Равенна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Экспериментально-психологическое изучение познавательной деятельности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Объект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Для исследования памяти:</a:t>
            </a:r>
          </a:p>
          <a:p>
            <a:pPr eaLnBrk="1" hangingPunct="1"/>
            <a:r>
              <a:rPr lang="ru-RU" sz="2400" smtClean="0"/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таблицы с изображением знакомых предметов для запоминания (возможны разные варианты: запоминание цифр, слов, геометрически фигур и т. д.)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бланки для запоминания 10 слов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картинки для опосредованного запоминания слов с изображением предметов (методика Л.Н. Леонтьева)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бланки с текстами для воспроизведения</a:t>
            </a:r>
          </a:p>
          <a:p>
            <a:pPr eaLnBrk="1" hangingPunct="1"/>
            <a:endParaRPr lang="ru-RU" sz="2400" i="1" u="sng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Экспериментально-психологическое изучение познавательной деятельности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внимания: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корректурных проб (методики Бурдона,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Пьерона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Рузера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подсчета разноцветных кружков в секторах круга (методика Рыбакова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одновременного подсчета фигур двух видов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Рыбакова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Шульте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таблицы, на которых изображены предметы с недостающими деталями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Экспериментально-психологическое изучение познавательной деятельности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/>
              <a:t>Для исследования </a:t>
            </a:r>
            <a:r>
              <a:rPr lang="ru-RU" b="1" u="sng" dirty="0" smtClean="0"/>
              <a:t>мышления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изображением 4 предметов. Необходимо исключить один из них, не подходящий к остальным по тем или иным признакам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таблица с заданием на исключение понятий, не подходящих к остальным;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таблицы с логическими задачами и поиском закономерностей;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заданием на выделение существенных признаков;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 «Простые аналогии», «Сложные аналогии»;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таблицы с пословицами и поговорками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набор сюжетных картинок разной степени трудности (простые, со скрытым смыслом, нелепым содержанием, серия с изображением последовательности событий);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набор карточек с изображением предметов разных родовых категорий для исследования операции классификации;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514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Rod</vt:lpstr>
      <vt:lpstr>Times New Roman</vt:lpstr>
      <vt:lpstr>Wingdings</vt:lpstr>
      <vt:lpstr>Monotype Corsiva</vt:lpstr>
      <vt:lpstr>Тема Office</vt:lpstr>
      <vt:lpstr>Муниципальное учреждение  Центр психолого-педагогической, медицинской и социальной помощи «Содействие»   Особенности организации и проведения коррекционно-диагностической помощи детям  с нарушениями  в развитии  младшего школьного возраста  </vt:lpstr>
      <vt:lpstr>  Диагностическая деятельность учителя-дефектолога  </vt:lpstr>
      <vt:lpstr>  </vt:lpstr>
      <vt:lpstr>Анализ медицинской и психолого-педагогической документации  (медицинская карта, личное дело ребенка) </vt:lpstr>
      <vt:lpstr>Психолого-педагогическое изучение познавательных возможностей ребенка</vt:lpstr>
      <vt:lpstr>Экспериментально-психологическое изучение познавательной деятельности </vt:lpstr>
      <vt:lpstr>Экспериментально-психологическое изучение познавательной деятельности </vt:lpstr>
      <vt:lpstr>Экспериментально-психологическое изучение познавательной деятельности</vt:lpstr>
      <vt:lpstr>Экспериментально-психологическое изучение познавательной деятельности</vt:lpstr>
      <vt:lpstr>Составление психолого-педагогической характеристики</vt:lpstr>
      <vt:lpstr>Консультирование родителей и педагогов</vt:lpstr>
      <vt:lpstr>Схема анализа дефектологического обследования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Мария</cp:lastModifiedBy>
  <cp:revision>36</cp:revision>
  <dcterms:created xsi:type="dcterms:W3CDTF">2015-05-03T06:58:13Z</dcterms:created>
  <dcterms:modified xsi:type="dcterms:W3CDTF">2020-02-26T12:16:08Z</dcterms:modified>
</cp:coreProperties>
</file>