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73" r:id="rId3"/>
    <p:sldId id="259" r:id="rId4"/>
    <p:sldId id="287" r:id="rId5"/>
    <p:sldId id="288" r:id="rId6"/>
    <p:sldId id="264" r:id="rId7"/>
    <p:sldId id="276" r:id="rId8"/>
    <p:sldId id="278" r:id="rId9"/>
    <p:sldId id="270" r:id="rId10"/>
    <p:sldId id="260" r:id="rId11"/>
    <p:sldId id="275" r:id="rId12"/>
    <p:sldId id="283" r:id="rId13"/>
    <p:sldId id="284" r:id="rId14"/>
    <p:sldId id="280" r:id="rId15"/>
    <p:sldId id="279" r:id="rId16"/>
    <p:sldId id="289" r:id="rId17"/>
    <p:sldId id="290" r:id="rId18"/>
    <p:sldId id="292" r:id="rId19"/>
    <p:sldId id="269" r:id="rId20"/>
    <p:sldId id="271" r:id="rId21"/>
    <p:sldId id="265" r:id="rId22"/>
    <p:sldId id="258" r:id="rId23"/>
    <p:sldId id="266" r:id="rId24"/>
    <p:sldId id="268" r:id="rId25"/>
    <p:sldId id="291" r:id="rId26"/>
    <p:sldId id="272" r:id="rId27"/>
    <p:sldId id="277" r:id="rId28"/>
    <p:sldId id="262" r:id="rId29"/>
    <p:sldId id="282" r:id="rId30"/>
  </p:sldIdLst>
  <p:sldSz cx="9144000" cy="6858000" type="screen4x3"/>
  <p:notesSz cx="6796088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3" autoAdjust="0"/>
    <p:restoredTop sz="94660"/>
  </p:normalViewPr>
  <p:slideViewPr>
    <p:cSldViewPr>
      <p:cViewPr varScale="1">
        <p:scale>
          <a:sx n="66" d="100"/>
          <a:sy n="6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AB6300-C40A-4C82-86E0-FCC10A7A2ED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718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AAFDB8-C747-4486-B421-B504AB67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CE766F-BC8F-4363-8FD0-A4D0EC40DBE1}" type="slidenum">
              <a:rPr lang="ru-RU" altLang="ru-RU" sz="1200">
                <a:latin typeface="Times New Roman" pitchFamily="18" charset="0"/>
              </a:rPr>
              <a:pPr algn="r"/>
              <a:t>28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3162" cy="44688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 подробностями о возможностях обучения по программе можно познакомиться у администрации нашего Центра, реквизиты указаны на слайде. Данные о Центре опубликованы в сборнике «Службы психолого-педагогической и медико-социальной помощи Ярославской области.»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D77B-186F-4C33-BEF5-4C7E07646C3F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9643-1582-4C70-82FD-FAAE1C948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5EEA-041A-4161-BD4E-F21ADD7408CB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D4B6-983B-4E47-9C91-4BAEFA6C0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A66-01DF-4395-A44C-CC44A461665C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9FAD-1CFA-4281-8AFB-44875C1F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A848-470B-4D7E-BD20-346FE9998AC5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DFD5-34AE-4C11-8272-838A46E48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4FA2-729B-464E-8757-C2DCFF2E9654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5FA0-0DFF-4E7D-BB4D-5F622BD2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68F9-4DA4-47B4-9B91-A1565C98A8E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B4E2-4667-49B2-952A-17DB9EF9A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75AD-AEDC-43C7-A6BB-7251A9E4379C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A115-2D14-4AF0-B0B5-C71EC1846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E086-A673-4AA9-B1A4-68B0B15FB44D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2CD4-04A1-4AF4-87B8-D6484FCED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F36C-3E50-4ACD-A920-CE0244452C1F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222C-3DCD-4265-A402-58BF9444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DD56-034F-46A5-9F60-4DE6D55FE01B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1701-779A-4135-B34A-057AF6ED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37-533B-4BFA-B62A-CCEE1E622608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ACD5-0521-479A-974F-8261E94D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94BA3-26C6-4819-9458-616A83485F99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7198C-5D85-4863-9B09-E20A48B91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Freeform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Freeform 11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1689100"/>
            <a:ext cx="8289925" cy="332740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933825"/>
            <a:ext cx="8208963" cy="2159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endParaRPr lang="ru-RU" i="1" smtClean="0"/>
          </a:p>
          <a:p>
            <a:pPr marR="0" eaLnBrk="1" hangingPunct="1">
              <a:lnSpc>
                <a:spcPct val="90000"/>
              </a:lnSpc>
            </a:pPr>
            <a:r>
              <a:rPr lang="ru-RU" sz="2400" i="1" smtClean="0"/>
              <a:t>учитель-дефектолог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400" i="1" smtClean="0">
                <a:solidFill>
                  <a:srgbClr val="FFFF00"/>
                </a:solidFill>
              </a:rPr>
              <a:t> Градова Маргарита Алексеевна</a:t>
            </a:r>
            <a:r>
              <a:rPr lang="ru-RU" sz="2400" i="1" smtClean="0"/>
              <a:t>,</a:t>
            </a:r>
            <a:endParaRPr lang="ru-RU" sz="2400" smtClean="0"/>
          </a:p>
          <a:p>
            <a:pPr marR="0" eaLnBrk="1" hangingPunct="1">
              <a:lnSpc>
                <a:spcPct val="90000"/>
              </a:lnSpc>
            </a:pPr>
            <a:r>
              <a:rPr lang="ru-RU" sz="2400" i="1" smtClean="0"/>
              <a:t>учитель-логопед 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400" i="1" smtClean="0">
                <a:solidFill>
                  <a:srgbClr val="FFFF00"/>
                </a:solidFill>
              </a:rPr>
              <a:t>Барсукова Марина Валентиновна </a:t>
            </a:r>
            <a:endParaRPr lang="ru-RU" sz="2400" smtClean="0">
              <a:solidFill>
                <a:srgbClr val="FFFF00"/>
              </a:solidFill>
            </a:endParaRPr>
          </a:p>
          <a:p>
            <a:pPr marR="0" algn="ctr"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688975"/>
            <a:ext cx="8291512" cy="10175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Выездная областная психолого-медико-педагогическая комиссия</a:t>
            </a:r>
          </a:p>
        </p:txBody>
      </p:sp>
      <p:pic>
        <p:nvPicPr>
          <p:cNvPr id="23554" name="Picture 2" descr="G:\ПМПК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928688" y="2092325"/>
            <a:ext cx="73580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5727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МЕЖДУНАРОДНАЯ ЯРМАРКА СОЦИАЛЬНО-ПЕДАГОГИЧЕСКИХ ИННОВАЦИЙ 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71625"/>
            <a:ext cx="6788150" cy="50720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МЕЖДУНАРОДНАЯ ЯРМАРКА СОЦИАЛЬНО-ПЕДАГОГИЧЕСКИХ ИННОВАЦИЙ 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7938" y="1935163"/>
            <a:ext cx="6588125" cy="4389437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Организаторы Ярмарки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ru-RU" sz="4000" smtClean="0"/>
              <a:t> и ее участники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928813"/>
            <a:ext cx="6646863" cy="4429125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mtClean="0"/>
              <a:t>Эксперты Ярмарки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3857625"/>
            <a:ext cx="4127500" cy="2736850"/>
          </a:xfrm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0"/>
            <a:ext cx="45926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900488" cy="314325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XV </a:t>
            </a:r>
            <a:r>
              <a:rPr lang="ru-RU" sz="3200" smtClean="0"/>
              <a:t>Международная Ярмарка</a:t>
            </a:r>
            <a:br>
              <a:rPr lang="ru-RU" sz="3200" smtClean="0"/>
            </a:br>
            <a:r>
              <a:rPr lang="en-US" sz="3200" smtClean="0"/>
              <a:t>VIII </a:t>
            </a:r>
            <a:r>
              <a:rPr lang="ru-RU" sz="3200" smtClean="0"/>
              <a:t> межрегиональный этап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714375"/>
            <a:ext cx="4522788" cy="3400425"/>
          </a:xfrm>
        </p:spPr>
      </p:pic>
      <p:pic>
        <p:nvPicPr>
          <p:cNvPr id="28675" name="Picture 3" descr="Q29jpjj1C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43263"/>
            <a:ext cx="47148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643937" cy="15001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Участник-победитель аукциона на </a:t>
            </a:r>
            <a:r>
              <a:rPr lang="en-US" sz="3200" smtClean="0"/>
              <a:t>VII</a:t>
            </a:r>
            <a:r>
              <a:rPr lang="ru-RU" sz="3200" smtClean="0"/>
              <a:t> межрегиональный этапе </a:t>
            </a:r>
            <a:r>
              <a:rPr lang="en-US" sz="3200" smtClean="0"/>
              <a:t>XIII</a:t>
            </a:r>
            <a:r>
              <a:rPr lang="ru-RU" sz="3200" smtClean="0"/>
              <a:t> Международной ярмарки</a:t>
            </a:r>
            <a:endParaRPr lang="ru-RU" sz="3200" i="1" smtClean="0"/>
          </a:p>
        </p:txBody>
      </p:sp>
      <p:pic>
        <p:nvPicPr>
          <p:cNvPr id="29698" name="Содержимое 6" descr="20141204_15443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286000"/>
            <a:ext cx="6858000" cy="396716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79388" y="266700"/>
            <a:ext cx="5329237" cy="559117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Участие в </a:t>
            </a:r>
            <a:r>
              <a:rPr lang="en-US" sz="3600" smtClean="0"/>
              <a:t>VII</a:t>
            </a:r>
            <a:r>
              <a:rPr lang="ru-RU" sz="3600" smtClean="0"/>
              <a:t> межрегиональном этапе</a:t>
            </a:r>
            <a:br>
              <a:rPr lang="ru-RU" sz="3600" smtClean="0"/>
            </a:br>
            <a:r>
              <a:rPr lang="en-US" sz="3600" smtClean="0"/>
              <a:t>XIV</a:t>
            </a:r>
            <a:r>
              <a:rPr lang="ru-RU" sz="3600" smtClean="0"/>
              <a:t> Международной Ярмарки социально-педагогических инноваций</a:t>
            </a:r>
            <a:br>
              <a:rPr lang="ru-RU" sz="3600" smtClean="0"/>
            </a:br>
            <a:r>
              <a:rPr lang="ru-RU" sz="3600" smtClean="0"/>
              <a:t> </a:t>
            </a:r>
            <a:br>
              <a:rPr lang="ru-RU" sz="3600" smtClean="0"/>
            </a:br>
            <a:endParaRPr lang="ru-RU" sz="3600" i="1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819150"/>
            <a:ext cx="3313112" cy="57785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255588"/>
            <a:ext cx="8289925" cy="1377950"/>
          </a:xfrm>
          <a:prstGeom prst="rect">
            <a:avLst/>
          </a:prstGeom>
          <a:noFill/>
        </p:spPr>
      </p:pic>
      <p:pic>
        <p:nvPicPr>
          <p:cNvPr id="7" name="Заголовок 6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0225" y="1347788"/>
            <a:ext cx="7864475" cy="28638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Лекционные занятия в рамках КПК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1403350" y="1484313"/>
            <a:ext cx="6242050" cy="4681537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75612" cy="8128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ВИДЫ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5311775"/>
          </a:xfrm>
        </p:spPr>
        <p:txBody>
          <a:bodyPr/>
          <a:lstStyle/>
          <a:p>
            <a:pPr eaLnBrk="1" hangingPunct="1"/>
            <a:r>
              <a:rPr lang="ru-RU" sz="2800" smtClean="0"/>
              <a:t>Административно-организационные мероприятия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Консультирование педагогов ОО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Просвещение и обучение педагогов ОО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Организационно-методическое сопровождение педагогов и администрации ОО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00125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Лекционно-практические занятия для учителей начальных классов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7935912" cy="446405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Лекции для учителей начальных классов</a:t>
            </a:r>
          </a:p>
        </p:txBody>
      </p:sp>
      <p:pic>
        <p:nvPicPr>
          <p:cNvPr id="34818" name="Picture 2" descr="H:\ФОТО\коллеги\Семинар Катя январь 2017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1143000" y="1928813"/>
            <a:ext cx="6500813" cy="4491037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79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/>
              <a:t>Консультирование </a:t>
            </a:r>
            <a:r>
              <a:rPr lang="ru-RU" sz="5400" dirty="0" smtClean="0"/>
              <a:t>педагогов</a:t>
            </a:r>
            <a:endParaRPr lang="ru-RU" dirty="0"/>
          </a:p>
        </p:txBody>
      </p:sp>
      <p:pic>
        <p:nvPicPr>
          <p:cNvPr id="35842" name="Picture 2" descr="F:\МОЁ\ФОТО занятия груп и индив, мероприятия\МО 18.10.16\20161018_1021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196975"/>
            <a:ext cx="4557712" cy="5167313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5093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Участие в работе региональных конференций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2088" y="1916113"/>
            <a:ext cx="6242050" cy="4681537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23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Мастер-классы в рамках межрегиональной конференции</a:t>
            </a:r>
            <a:endParaRPr lang="ru-RU" dirty="0"/>
          </a:p>
        </p:txBody>
      </p:sp>
      <p:pic>
        <p:nvPicPr>
          <p:cNvPr id="37890" name="Picture 2" descr="H:\ФОТО\конференция 26.10.2016\20161026_1047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537075" cy="3402013"/>
          </a:xfrm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284538"/>
            <a:ext cx="4743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68313" y="266700"/>
            <a:ext cx="8043862" cy="173355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Мастер-класса</a:t>
            </a:r>
            <a:r>
              <a:rPr lang="ru-RU" sz="3200" smtClean="0"/>
              <a:t> по преодолению заикания детей дошкольного возраста в рамках ППК учителей-логопедов 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00250"/>
            <a:ext cx="4248150" cy="2547938"/>
          </a:xfrm>
        </p:spPr>
      </p:pic>
      <p:pic>
        <p:nvPicPr>
          <p:cNvPr id="3891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3500438"/>
            <a:ext cx="5119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78105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Мастер-классы для педагогов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3714750" cy="5156200"/>
          </a:xfrm>
        </p:spPr>
      </p:pic>
      <p:pic>
        <p:nvPicPr>
          <p:cNvPr id="39939" name="Picture 3" descr="D:\Documents and Settings\Работа\Рабочий стол\Фото для семинара 24.04.17\МО логопедов Петрова О.П\IMG_7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2133600"/>
            <a:ext cx="43497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«Круглые столы»</a:t>
            </a:r>
          </a:p>
        </p:txBody>
      </p:sp>
      <p:pic>
        <p:nvPicPr>
          <p:cNvPr id="40962" name="Picture 4" descr="DSC0093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143000" y="1500188"/>
            <a:ext cx="6786563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15388" cy="1311275"/>
          </a:xfrm>
          <a:extLst>
            <a:ext uri="{909E8E84-426E-40DD-AFC4-6F175D3DCCD1}"/>
            <a:ext uri="{91240B29-F687-4F45-9708-019B960494DF}"/>
          </a:extLst>
        </p:spPr>
        <p:txBody>
          <a:bodyPr lIns="91440" rIns="9144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МУ Центр психолого-педагогической, медицинской </a:t>
            </a:r>
            <a:b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социальной помощи «Содействие» г. Ростов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500313" y="1285875"/>
            <a:ext cx="6215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+mn-lt"/>
                <a:cs typeface="+mn-cs"/>
                <a:sym typeface="Webdings" panose="05030102010509060703" pitchFamily="18" charset="2"/>
              </a:rPr>
              <a:t>  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  <a:sym typeface="Webdings" panose="05030102010509060703" pitchFamily="18" charset="2"/>
              </a:rPr>
              <a:t>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  Адрес: 1</a:t>
            </a:r>
            <a:r>
              <a:rPr lang="ru-RU" altLang="ru-RU" sz="2800" b="1" dirty="0" smtClean="0">
                <a:latin typeface="+mn-lt"/>
                <a:cs typeface="+mn-cs"/>
              </a:rPr>
              <a:t>52155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+mn-lt"/>
                <a:cs typeface="+mn-cs"/>
              </a:rPr>
              <a:t>Ярославская область, г. Ростов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ул. </a:t>
            </a:r>
            <a:r>
              <a:rPr lang="ru-RU" altLang="ru-RU" sz="2800" b="1" dirty="0" smtClean="0">
                <a:latin typeface="+mn-lt"/>
                <a:cs typeface="+mn-cs"/>
              </a:rPr>
              <a:t>Фрунзе, д. 22 «А»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 smtClean="0"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  <a:sym typeface="Webdings" panose="05030102010509060703" pitchFamily="18" charset="2"/>
              </a:rPr>
              <a:t> 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Телефон (485</a:t>
            </a:r>
            <a:r>
              <a:rPr lang="ru-RU" altLang="ru-RU" sz="2800" b="1" dirty="0" smtClean="0">
                <a:latin typeface="+mn-lt"/>
                <a:cs typeface="+mn-cs"/>
              </a:rPr>
              <a:t>36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) </a:t>
            </a:r>
            <a:r>
              <a:rPr lang="ru-RU" altLang="ru-RU" sz="2800" b="1" dirty="0" smtClean="0">
                <a:latin typeface="+mn-lt"/>
                <a:cs typeface="+mn-cs"/>
              </a:rPr>
              <a:t>6-25-61</a:t>
            </a:r>
            <a:endParaRPr lang="en-US" altLang="ru-RU" sz="2800" b="1" dirty="0" smtClean="0"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+mn-lt"/>
                <a:cs typeface="Arial" panose="020B0604020202020204" pitchFamily="34" charset="0"/>
              </a:rPr>
              <a:t> </a:t>
            </a:r>
            <a:endParaRPr lang="ru-RU" altLang="ru-RU" sz="2800" b="1" dirty="0" smtClean="0"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800" b="1" dirty="0" smtClean="0">
                <a:latin typeface="+mn-lt"/>
                <a:cs typeface="Arial" panose="020B0604020202020204" pitchFamily="34" charset="0"/>
              </a:rPr>
              <a:t>E-mail:</a:t>
            </a:r>
            <a:r>
              <a:rPr lang="ru-RU" altLang="ru-RU" sz="2800" b="1" dirty="0" smtClean="0">
                <a:latin typeface="+mn-lt"/>
                <a:cs typeface="+mn-cs"/>
              </a:rPr>
              <a:t> </a:t>
            </a:r>
            <a:r>
              <a:rPr lang="en-US" altLang="ru-RU" sz="2800" b="1" dirty="0" smtClean="0">
                <a:latin typeface="+mn-lt"/>
                <a:cs typeface="+mn-cs"/>
              </a:rPr>
              <a:t>pms-zentr@mail.ru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2800" b="1" dirty="0" smtClean="0"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800" b="1" dirty="0" smtClean="0">
                <a:latin typeface="+mn-lt"/>
                <a:cs typeface="+mn-cs"/>
              </a:rPr>
              <a:t>rostzentr.edu.yar.ru</a:t>
            </a:r>
            <a:endParaRPr lang="ru-RU" altLang="ru-RU" sz="2800" b="1" dirty="0" smtClean="0">
              <a:latin typeface="+mn-lt"/>
              <a:cs typeface="+mn-cs"/>
            </a:endParaRPr>
          </a:p>
        </p:txBody>
      </p:sp>
      <p:pic>
        <p:nvPicPr>
          <p:cNvPr id="22532" name="Picture 6" descr="логотип цен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57438"/>
            <a:ext cx="20383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389438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z="480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480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800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08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МЕТОДИЧЕСКИЕ ОБЪЕДИНЕНИЯ</a:t>
            </a:r>
            <a:endParaRPr lang="ru-RU" sz="3600" dirty="0">
              <a:latin typeface="+mn-lt"/>
            </a:endParaRPr>
          </a:p>
        </p:txBody>
      </p:sp>
      <p:pic>
        <p:nvPicPr>
          <p:cNvPr id="16386" name="Содержимое 3" descr="DSC015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8461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Цель МО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2529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smtClean="0"/>
              <a:t>Оказание методической помощи в организации и содержании профессиональной деятельности, содействие повышению профессиональной компетентности педагогов ОО Ростовского МР</a:t>
            </a:r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mtClean="0"/>
              <a:t>Задачи МО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286375"/>
          </a:xfrm>
        </p:spPr>
        <p:txBody>
          <a:bodyPr/>
          <a:lstStyle/>
          <a:p>
            <a:pPr eaLnBrk="1" hangingPunct="1"/>
            <a:r>
              <a:rPr lang="ru-RU" sz="3200" smtClean="0"/>
              <a:t>Повышение качества организации и осуществления коррекционно-образовательной, организационно-методической работы, взаимодействия с родителями обучающихся</a:t>
            </a:r>
          </a:p>
          <a:p>
            <a:pPr eaLnBrk="1" hangingPunct="1"/>
            <a:r>
              <a:rPr lang="ru-RU" sz="3200" smtClean="0"/>
              <a:t>Координирование организационных и методических вопросов</a:t>
            </a:r>
          </a:p>
          <a:p>
            <a:pPr eaLnBrk="1" hangingPunct="1"/>
            <a:r>
              <a:rPr lang="ru-RU" sz="3200" smtClean="0"/>
              <a:t>Содействие развитию системы коррекционно-образовательной работы в ОО РМР</a:t>
            </a:r>
          </a:p>
          <a:p>
            <a:pPr eaLnBrk="1" hangingPunct="1"/>
            <a:endParaRPr lang="ru-RU" sz="3200" smtClean="0"/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1000125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СЕМИНАРЫ в рамках МО</a:t>
            </a:r>
          </a:p>
        </p:txBody>
      </p:sp>
      <p:pic>
        <p:nvPicPr>
          <p:cNvPr id="19458" name="Picture 3" descr="F:\МОЁ\ФОТО занятия груп и индив, мероприятия\МО 18.10.16\20161018_1022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4826000" cy="2990850"/>
          </a:xfrm>
        </p:spPr>
      </p:pic>
      <p:pic>
        <p:nvPicPr>
          <p:cNvPr id="19459" name="Picture 4" descr="H:\ФОТО\Семинар МО Плавная речь фев 2015\DSC_0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249613"/>
            <a:ext cx="4357687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ОТКРЫТЫЕ ЗАНЯТИЯ в рамках МО</a:t>
            </a:r>
          </a:p>
        </p:txBody>
      </p:sp>
      <p:pic>
        <p:nvPicPr>
          <p:cNvPr id="20482" name="Picture 2" descr="D:\Documents and Settings\Работа\Рабочий стол\Фото для семинара 24.04.17\МО логопедов Петрова О.П\IMG_72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500063" y="1571625"/>
            <a:ext cx="8104187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Тренинги для педагогов  в рамках МО</a:t>
            </a:r>
          </a:p>
        </p:txBody>
      </p:sp>
      <p:pic>
        <p:nvPicPr>
          <p:cNvPr id="21506" name="Picture 2" descr="DSC009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00188"/>
            <a:ext cx="67627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Психолого-медико-педагогический консилиум</a:t>
            </a:r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643063"/>
            <a:ext cx="3360737" cy="2520950"/>
          </a:xfrm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643063"/>
            <a:ext cx="4929187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714500" y="4000500"/>
            <a:ext cx="46434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1079</TotalTime>
  <Words>240</Words>
  <Application>Microsoft Office PowerPoint</Application>
  <PresentationFormat>Экран (4:3)</PresentationFormat>
  <Paragraphs>58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Constantia</vt:lpstr>
      <vt:lpstr>Wingdings 2</vt:lpstr>
      <vt:lpstr>Webdings</vt:lpstr>
      <vt:lpstr>Times New Roman</vt:lpstr>
      <vt:lpstr>Поток</vt:lpstr>
      <vt:lpstr>Поток</vt:lpstr>
      <vt:lpstr>Поток</vt:lpstr>
      <vt:lpstr>Поток</vt:lpstr>
      <vt:lpstr>Слайд 1</vt:lpstr>
      <vt:lpstr>    ВИДЫ ДЕЯТЕЛЬНОСТИ</vt:lpstr>
      <vt:lpstr>МЕТОДИЧЕСКИЕ ОБЪЕДИНЕНИЯ</vt:lpstr>
      <vt:lpstr>Цель МО</vt:lpstr>
      <vt:lpstr>Задачи МО</vt:lpstr>
      <vt:lpstr>СЕМИНАРЫ в рамках МО</vt:lpstr>
      <vt:lpstr>ОТКРЫТЫЕ ЗАНЯТИЯ в рамках МО</vt:lpstr>
      <vt:lpstr>Тренинги для педагогов  в рамках МО</vt:lpstr>
      <vt:lpstr>Психолого-медико-педагогический консилиум</vt:lpstr>
      <vt:lpstr>Выездная областная психолого-медико-педагогическая комиссия</vt:lpstr>
      <vt:lpstr>МЕЖДУНАРОДНАЯ ЯРМАРКА СОЦИАЛЬНО-ПЕДАГОГИЧЕСКИХ ИННОВАЦИЙ </vt:lpstr>
      <vt:lpstr>МЕЖДУНАРОДНАЯ ЯРМАРКА СОЦИАЛЬНО-ПЕДАГОГИЧЕСКИХ ИННОВАЦИЙ </vt:lpstr>
      <vt:lpstr>Организаторы Ярмарки  и ее участники</vt:lpstr>
      <vt:lpstr>Эксперты Ярмарки</vt:lpstr>
      <vt:lpstr>XV Международная Ярмарка VIII  межрегиональный этап</vt:lpstr>
      <vt:lpstr>Участник-победитель аукциона на VII межрегиональный этапе XIII Международной ярмарки</vt:lpstr>
      <vt:lpstr>Участие в VII межрегиональном этапе XIV Международной Ярмарки социально-педагогических инноваций   </vt:lpstr>
      <vt:lpstr>Слайд 18</vt:lpstr>
      <vt:lpstr>   Лекционные занятия в рамках КПК</vt:lpstr>
      <vt:lpstr>Лекционно-практические занятия для учителей начальных классов</vt:lpstr>
      <vt:lpstr>Лекции для учителей начальных классов</vt:lpstr>
      <vt:lpstr>Консультирование педагогов</vt:lpstr>
      <vt:lpstr>Участие в работе региональных конференций</vt:lpstr>
      <vt:lpstr>Мастер-классы в рамках межрегиональной конференции</vt:lpstr>
      <vt:lpstr>Мастер-класса по преодолению заикания детей дошкольного возраста в рамках ППК учителей-логопедов </vt:lpstr>
      <vt:lpstr>Мастер-классы для педагогов</vt:lpstr>
      <vt:lpstr>«Круглые столы»</vt:lpstr>
      <vt:lpstr>МУ Центр психолого-педагогической, медицинской  и социальной помощи «Содействие» г. Ростов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педагогами ОО РМР  </dc:title>
  <cp:lastModifiedBy>Мария</cp:lastModifiedBy>
  <cp:revision>70</cp:revision>
  <dcterms:modified xsi:type="dcterms:W3CDTF">2020-02-26T12:26:31Z</dcterms:modified>
</cp:coreProperties>
</file>