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handoutMasterIdLst>
    <p:handoutMasterId r:id="rId19"/>
  </p:handoutMasterIdLst>
  <p:sldIdLst>
    <p:sldId id="395" r:id="rId2"/>
    <p:sldId id="422" r:id="rId3"/>
    <p:sldId id="453" r:id="rId4"/>
    <p:sldId id="450" r:id="rId5"/>
    <p:sldId id="451" r:id="rId6"/>
    <p:sldId id="455" r:id="rId7"/>
    <p:sldId id="448" r:id="rId8"/>
    <p:sldId id="447" r:id="rId9"/>
    <p:sldId id="445" r:id="rId10"/>
    <p:sldId id="440" r:id="rId11"/>
    <p:sldId id="441" r:id="rId12"/>
    <p:sldId id="401" r:id="rId13"/>
    <p:sldId id="406" r:id="rId14"/>
    <p:sldId id="454" r:id="rId15"/>
    <p:sldId id="446" r:id="rId16"/>
    <p:sldId id="42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02" autoAdjust="0"/>
  </p:normalViewPr>
  <p:slideViewPr>
    <p:cSldViewPr>
      <p:cViewPr varScale="1">
        <p:scale>
          <a:sx n="67" d="100"/>
          <a:sy n="6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C9469A-B4DD-4F26-8FBE-6787866D8137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79CD77-5358-4917-B514-7301958B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BDB98-FC70-49E0-99E8-F956C5C68857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8F0AE2-5E6E-4D63-8903-072C5C4D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D07F-3505-4CE9-8CBB-8A9C82C3643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406F-EDAB-4943-9836-A1087F2AE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B966-255E-45A1-9EF5-9E77879EE4A0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0568-8B16-4099-9789-D6A78FE92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68328-443D-41F9-8689-AD4677E70C5E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CCCB-3A02-4308-9F79-1A2355CA3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F228-F01D-4F88-B71C-63CE2F7966F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CD89-9F75-4BD6-A564-CEC3093C4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68DF-2ADA-4344-A089-1E57595539DC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07F1-6E0C-4F5B-92CF-582133400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41A9-05E0-4BDD-8A58-265AF8E3C497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635D-754F-416A-977F-9BDB1E10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672A-BF34-4968-AAA6-2FD4F85610CD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3A74-8971-480F-8FD3-94826792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325-5144-4B8D-9705-16EDBA0CDE0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6A89-2C72-4FCD-A763-B20963650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C58AE-26A1-4A44-9193-7571969652C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D8AC-E7D5-4D1C-AB99-4D479365B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FB90-C8DF-44BC-872B-893E34935FF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297E-0F90-41AD-AE6A-DD39A747F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A325-A56A-4435-9E47-6FBC68ADB537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EBC9-5550-4F99-854F-F98920DF9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B898B38-F994-42DA-877A-F8B29063A29D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5B97336-FBDB-44A1-848A-A4EFC50F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71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712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712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713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4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714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714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714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4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715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1916113"/>
            <a:ext cx="6400800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Проблемы и трудности обучения первоклассников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5854700"/>
            <a:ext cx="6032500" cy="10033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Шебякина Екатерина Александровна,</a:t>
            </a:r>
          </a:p>
          <a:p>
            <a:pPr algn="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учитель-дефектолог</a:t>
            </a:r>
          </a:p>
          <a:p>
            <a:pPr algn="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МУ Центр «Содействие»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84213" y="-315913"/>
            <a:ext cx="6870700" cy="1600201"/>
          </a:xfrm>
        </p:spPr>
        <p:txBody>
          <a:bodyPr/>
          <a:lstStyle/>
          <a:p>
            <a:r>
              <a:rPr lang="ru-RU" sz="3200" smtClean="0">
                <a:solidFill>
                  <a:schemeClr val="tx2"/>
                </a:solidFill>
              </a:rPr>
              <a:t>Трудности в обучении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684213" y="1628775"/>
            <a:ext cx="76962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В первые дни, недели посещения школы снижается сопротивляемость организма, могут нарушаться сон, аппетит</a:t>
            </a: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Для детей характерна высокая утомляемость</a:t>
            </a:r>
          </a:p>
        </p:txBody>
      </p:sp>
      <p:pic>
        <p:nvPicPr>
          <p:cNvPr id="23555" name="Picture 2" descr="https://vogazeta.ru/uploads/full_size_1559287288-714dab93700477b103db5dfa21815c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573463"/>
            <a:ext cx="56007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55650" y="-315913"/>
            <a:ext cx="6870700" cy="1600201"/>
          </a:xfrm>
        </p:spPr>
        <p:txBody>
          <a:bodyPr/>
          <a:lstStyle/>
          <a:p>
            <a:r>
              <a:rPr lang="ru-RU" sz="3200" smtClean="0">
                <a:solidFill>
                  <a:schemeClr val="tx2"/>
                </a:solidFill>
              </a:rPr>
              <a:t>Трудности в обучении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684213" y="1628775"/>
            <a:ext cx="7696200" cy="3657600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Первоклассники отвлекаются, быстро утомляются, возбудимы, эмоциональны, впечатлительны</a:t>
            </a:r>
          </a:p>
          <a:p>
            <a:pPr>
              <a:buFontTx/>
              <a:buNone/>
            </a:pPr>
            <a:endParaRPr lang="ru-RU" sz="2000" smtClean="0">
              <a:solidFill>
                <a:srgbClr val="002060"/>
              </a:solidFill>
            </a:endParaRPr>
          </a:p>
          <a:p>
            <a:r>
              <a:rPr lang="ru-RU" sz="2000" smtClean="0">
                <a:solidFill>
                  <a:srgbClr val="002060"/>
                </a:solidFill>
              </a:rPr>
              <a:t>Поведение нередко отличается неорганизованностью, несобранностью, недисциплинированностью</a:t>
            </a:r>
          </a:p>
          <a:p>
            <a:endParaRPr lang="ru-RU" smtClean="0"/>
          </a:p>
        </p:txBody>
      </p:sp>
      <p:pic>
        <p:nvPicPr>
          <p:cNvPr id="24579" name="Picture 2" descr="http://rasfokus.ru/images/photos/medium/de6c9623a925811566fa5d6ffff378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789363"/>
            <a:ext cx="40433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00113" y="-315913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Трудности в обучении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827088" y="1412875"/>
            <a:ext cx="7345362" cy="28797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КРИТИЧЕСКИЕ ПЕРИОДЫ УЧЕБНОГО ГОДА :</a:t>
            </a:r>
            <a:endParaRPr lang="ru-RU" sz="240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sz="2400" smtClean="0"/>
              <a:t>- </a:t>
            </a:r>
            <a:r>
              <a:rPr lang="ru-RU" sz="2400" smtClean="0">
                <a:solidFill>
                  <a:srgbClr val="002060"/>
                </a:solidFill>
              </a:rPr>
              <a:t>первые четыре недели</a:t>
            </a: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- конец второй четверти</a:t>
            </a: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 - первая неделя после зимних каникул</a:t>
            </a: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- середина третьей четверти</a:t>
            </a:r>
          </a:p>
        </p:txBody>
      </p:sp>
      <p:sp>
        <p:nvSpPr>
          <p:cNvPr id="25603" name="AutoShape 2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4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6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6" name="Picture 8" descr="https://shkolabuduschego.ru/wp-content/uploads/2019/08/3561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573463"/>
            <a:ext cx="28606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10" descr="https://yakutia-daily.ru/wp-content/uploads/2020/09/school-stom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AutoShape 12" descr="https://yakutia-daily.ru/wp-content/uploads/2020/09/school-stom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9" name="Picture 18" descr="https://reporter-crimea.ru/wp-content/uploads/2020/06/%D1%88%D0%BA%D0%BE%D0%BB%D0%B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076700"/>
            <a:ext cx="36004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71550" y="-242888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Правила для родителей:</a:t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137525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-    </a:t>
            </a:r>
            <a:r>
              <a:rPr lang="ru-RU" sz="2000" smtClean="0">
                <a:solidFill>
                  <a:srgbClr val="002060"/>
                </a:solidFill>
              </a:rPr>
              <a:t>будите ребенка спокойно, ласково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-    не подгоняйте ребенка с утра, не дергайте по пустякам, не торопите, умение рассчитать время - ваша задача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не отправляйте в школу ребенка без завтрака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забудьте фразу «Что ты сегодня получил?»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выслушав замечания учителя, не торопитесь ругать ребенка 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после школы не торопите ребенка садиться за уроки - необходимо 2-3 часа отдыха (1,5 часа сна)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во время приготовления уроков не сидите «над душой»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соблюдайте единую тактику общения всех членов семьи с ребенком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</a:rPr>
              <a:t>придерживайтесь рациональности организации домашних заданий (15-20 мин. работы,  перерыв);</a:t>
            </a: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                        </a:t>
            </a:r>
            <a:r>
              <a:rPr lang="ru-RU" sz="2000" smtClean="0">
                <a:solidFill>
                  <a:srgbClr val="002060"/>
                </a:solidFill>
              </a:rPr>
              <a:t>адекватно оценивайте возможности ребёнка и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                        </a:t>
            </a:r>
            <a:r>
              <a:rPr lang="ru-RU" sz="2000" smtClean="0">
                <a:solidFill>
                  <a:srgbClr val="002060"/>
                </a:solidFill>
              </a:rPr>
              <a:t>не требуйте от него более того, что он может.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84213" y="765175"/>
            <a:ext cx="76962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Любите своего ребёнка. 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Пусть он будет вашим приоритетом!</a:t>
            </a:r>
          </a:p>
          <a:p>
            <a:pPr algn="ctr">
              <a:buFontTx/>
              <a:buNone/>
            </a:pPr>
            <a:endParaRPr lang="ru-RU" sz="2400" b="1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Важно не только то, </a:t>
            </a:r>
            <a:r>
              <a:rPr lang="ru-RU" sz="2400" b="1" u="sng" smtClean="0">
                <a:solidFill>
                  <a:srgbClr val="002060"/>
                </a:solidFill>
              </a:rPr>
              <a:t>сколько</a:t>
            </a:r>
            <a:r>
              <a:rPr lang="ru-RU" sz="2400" smtClean="0">
                <a:solidFill>
                  <a:srgbClr val="002060"/>
                </a:solidFill>
              </a:rPr>
              <a:t> времени вы проводите с ребёнком, но и то, </a:t>
            </a:r>
            <a:endParaRPr lang="ru-RU" sz="24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400" b="1" u="sng" smtClean="0">
                <a:solidFill>
                  <a:srgbClr val="002060"/>
                </a:solidFill>
              </a:rPr>
              <a:t>как</a:t>
            </a:r>
            <a:r>
              <a:rPr lang="ru-RU" sz="2400" smtClean="0">
                <a:solidFill>
                  <a:srgbClr val="002060"/>
                </a:solidFill>
              </a:rPr>
              <a:t> вы его проводите!</a:t>
            </a:r>
          </a:p>
          <a:p>
            <a:endParaRPr lang="ru-RU" smtClean="0"/>
          </a:p>
        </p:txBody>
      </p:sp>
      <p:pic>
        <p:nvPicPr>
          <p:cNvPr id="27651" name="Picture 6" descr="https://i.ytimg.com/vi/5DSPC_LxbN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73463"/>
            <a:ext cx="46085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769620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Адаптация первоклассника будет успешной, если вы будете учиться вместе с ребенком, объединитесь с ним против трудностей, станете союзником, а не противником или сторонним наблюдателем школьной жизни ребенка</a:t>
            </a:r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Всегда верьте в своего ребенка и тогда все у него получится</a:t>
            </a:r>
          </a:p>
        </p:txBody>
      </p:sp>
      <p:pic>
        <p:nvPicPr>
          <p:cNvPr id="28675" name="Picture 2" descr="https://i.mycdn.me/i?r=AzEPZsRbOZEKgBhR0XGMT1RklCzKtCofZTVH2wltk_8Ep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141663"/>
            <a:ext cx="49180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AutoShape 4" descr="https://fsd.kopilkaurokov.ru/uploads/user_file_56119d2ca9186/img_user_file_56119d2ca9186_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AutoShape 6" descr="https://fsd.kopilkaurokov.ru/uploads/user_file_56119d2ca9186/img_user_file_56119d2ca9186_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0" name="Picture 2" descr="https://psy-prk.ru/wp-content/uploads/2021/06/imag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836613"/>
            <a:ext cx="58562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5"/>
          <p:cNvSpPr>
            <a:spLocks noGrp="1"/>
          </p:cNvSpPr>
          <p:nvPr>
            <p:ph idx="1"/>
          </p:nvPr>
        </p:nvSpPr>
        <p:spPr>
          <a:xfrm>
            <a:off x="611188" y="476250"/>
            <a:ext cx="7440612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Нет детей – есть люди, но с иным масштабом понятий, иными источниками опыта, иными стремлениями, иной игрой чувств</a:t>
            </a:r>
          </a:p>
          <a:p>
            <a:pPr algn="r">
              <a:buFontTx/>
              <a:buNone/>
            </a:pPr>
            <a:endParaRPr lang="ru-RU" sz="2000" i="1" smtClean="0">
              <a:solidFill>
                <a:srgbClr val="002060"/>
              </a:solidFill>
            </a:endParaRPr>
          </a:p>
          <a:p>
            <a:pPr algn="r">
              <a:buFontTx/>
              <a:buNone/>
            </a:pPr>
            <a:r>
              <a:rPr lang="ru-RU" sz="2000" i="1" smtClean="0">
                <a:solidFill>
                  <a:srgbClr val="002060"/>
                </a:solidFill>
              </a:rPr>
              <a:t>Януш Корчак</a:t>
            </a:r>
            <a:endParaRPr lang="ru-RU" sz="2000" smtClean="0">
              <a:solidFill>
                <a:srgbClr val="002060"/>
              </a:solidFill>
            </a:endParaRPr>
          </a:p>
        </p:txBody>
      </p:sp>
      <p:sp>
        <p:nvSpPr>
          <p:cNvPr id="16387" name="AutoShape 2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92375"/>
            <a:ext cx="50641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23850" y="692150"/>
            <a:ext cx="8135938" cy="4824413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ru-RU" sz="1600" b="1" smtClean="0">
                <a:solidFill>
                  <a:srgbClr val="C00000"/>
                </a:solidFill>
              </a:rPr>
              <a:t>неразвитость тонкой моторики руки</a:t>
            </a:r>
            <a:r>
              <a:rPr lang="ru-RU" sz="1600" smtClean="0"/>
              <a:t> старших дошкольников;</a:t>
            </a:r>
          </a:p>
          <a:p>
            <a:pPr eaLnBrk="1" hangingPunct="1">
              <a:spcAft>
                <a:spcPct val="40000"/>
              </a:spcAft>
            </a:pPr>
            <a:r>
              <a:rPr lang="ru-RU" sz="1600" b="1" smtClean="0">
                <a:solidFill>
                  <a:srgbClr val="CC0000"/>
                </a:solidFill>
              </a:rPr>
              <a:t>рост «экранной» зависимости</a:t>
            </a:r>
            <a:r>
              <a:rPr lang="ru-RU" sz="1600" smtClean="0"/>
              <a:t>;</a:t>
            </a:r>
          </a:p>
          <a:p>
            <a:pPr eaLnBrk="1" hangingPunct="1">
              <a:spcAft>
                <a:spcPct val="40000"/>
              </a:spcAft>
            </a:pPr>
            <a:r>
              <a:rPr lang="ru-RU" sz="1600" b="1" smtClean="0">
                <a:solidFill>
                  <a:srgbClr val="CC0000"/>
                </a:solidFill>
              </a:rPr>
              <a:t>ограничение общения со сверстниками</a:t>
            </a:r>
            <a:r>
              <a:rPr lang="ru-RU" sz="1600" smtClean="0"/>
              <a:t>, появление чувства одиночества, растерянности, неверия в себя;</a:t>
            </a:r>
          </a:p>
          <a:p>
            <a:pPr eaLnBrk="1" hangingPunct="1">
              <a:spcAft>
                <a:spcPts val="1200"/>
              </a:spcAft>
            </a:pPr>
            <a:r>
              <a:rPr lang="ru-RU" sz="1600" b="1" smtClean="0">
                <a:solidFill>
                  <a:srgbClr val="C00000"/>
                </a:solidFill>
              </a:rPr>
              <a:t>увеличение числа детей с эмоциональными проблемами</a:t>
            </a:r>
            <a:r>
              <a:rPr lang="ru-RU" sz="1600" smtClean="0"/>
              <a:t>, находящихся в состоянии аффективной напряженности;</a:t>
            </a:r>
          </a:p>
          <a:p>
            <a:pPr eaLnBrk="1" hangingPunct="1">
              <a:spcAft>
                <a:spcPts val="1200"/>
              </a:spcAft>
            </a:pPr>
            <a:r>
              <a:rPr lang="ru-RU" sz="1600" b="1" smtClean="0">
                <a:solidFill>
                  <a:srgbClr val="CC0000"/>
                </a:solidFill>
              </a:rPr>
              <a:t>астенизация телосложения и снижение мышечной силы</a:t>
            </a:r>
            <a:r>
              <a:rPr lang="ru-RU" sz="1600" smtClean="0"/>
              <a:t>;</a:t>
            </a:r>
          </a:p>
          <a:p>
            <a:pPr eaLnBrk="1" hangingPunct="1">
              <a:spcAft>
                <a:spcPts val="1200"/>
              </a:spcAft>
            </a:pPr>
            <a:r>
              <a:rPr lang="ru-RU" sz="1600" b="1" smtClean="0">
                <a:solidFill>
                  <a:srgbClr val="CC0000"/>
                </a:solidFill>
              </a:rPr>
              <a:t>рост </a:t>
            </a:r>
            <a:r>
              <a:rPr lang="ru-RU" sz="1600" smtClean="0"/>
              <a:t>каждые десять лет на 10-15% основных форм </a:t>
            </a:r>
            <a:r>
              <a:rPr lang="ru-RU" sz="1600" b="1" smtClean="0">
                <a:solidFill>
                  <a:srgbClr val="CC0000"/>
                </a:solidFill>
              </a:rPr>
              <a:t>психических заболеваний</a:t>
            </a:r>
            <a:endParaRPr lang="ru-RU" sz="160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221163"/>
            <a:ext cx="2952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755650" y="-171450"/>
            <a:ext cx="6870700" cy="16002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Особенности современного первоклассника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056563" cy="4535488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У детей большие различия паспортного и физиологического развития. Сегодня нет ни одного класса, где был бы ровный контингент учащихся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У детей обширная информированность практически по любым вопросам. Но она совершенно бессистемна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У современных детей более слабое здоровье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Они в большинстве своем перестали играть в коллективные «дворовые» игры. Их заменили телевизоры, компьютеры, телефоны. И как следствие – дети приходят в школу не обладая навыками общения со сверстниками, плохо понимают, как себя вести, какие существуют нормы поведения в обществе</a:t>
            </a:r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92150" y="-315913"/>
            <a:ext cx="6870700" cy="1600201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Возрастные особенности первоклассника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755650" y="1341438"/>
            <a:ext cx="7696200" cy="3657600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Ведущая деятельность – учебная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Наглядно-образное мышление (опора на зрительные образы)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Высокая утомляемость, низкий объем, концентрация и переключение внимания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Преобладание непроизвольной памяти (запоминает яркое и интересное)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Недостаточный уровень развития мелкой моторики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Недостаточная регуляция собственного поведения (неорганизованность, суетливость, подвижность)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Эмоциональная неустойчивость (импульсивность ,смена настроения)</a:t>
            </a:r>
          </a:p>
        </p:txBody>
      </p:sp>
      <p:pic>
        <p:nvPicPr>
          <p:cNvPr id="19459" name="Picture 2" descr="https://fs.znanio.ru/d5af0e/e3/b0/318db39a9bc1b51829ea7f8588eb754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564063"/>
            <a:ext cx="305276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-171450"/>
            <a:ext cx="6870700" cy="1339850"/>
          </a:xfrm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  <a:cs typeface="Times New Roman" pitchFamily="18" charset="0"/>
              </a:rPr>
              <a:t>Некоторые значимые изменения современного ребенка и ситуации его развития:</a:t>
            </a:r>
            <a:r>
              <a:rPr lang="ru-RU" sz="3600" b="1" smtClean="0">
                <a:solidFill>
                  <a:schemeClr val="tx2"/>
                </a:solidFill>
              </a:rPr>
              <a:t/>
            </a:r>
            <a:br>
              <a:rPr lang="ru-RU" sz="3600" b="1" smtClean="0">
                <a:solidFill>
                  <a:schemeClr val="tx2"/>
                </a:solidFill>
              </a:rPr>
            </a:br>
            <a:r>
              <a:rPr lang="ru-RU" sz="1800" smtClean="0">
                <a:solidFill>
                  <a:srgbClr val="002060"/>
                </a:solidFill>
                <a:cs typeface="Times New Roman" pitchFamily="18" charset="0"/>
              </a:rPr>
              <a:t> (по материалам исследования РАО и РАМН)</a:t>
            </a:r>
            <a:endParaRPr lang="ru-RU" sz="180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755650" y="1196975"/>
            <a:ext cx="7696200" cy="36576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sz="1800" smtClean="0"/>
              <a:t>резко </a:t>
            </a:r>
            <a:r>
              <a:rPr lang="ru-RU" sz="1800" b="1" smtClean="0">
                <a:solidFill>
                  <a:srgbClr val="C00000"/>
                </a:solidFill>
              </a:rPr>
              <a:t>снизилось когнитивное развитие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детей дошкольного возраста; 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b="1" smtClean="0">
                <a:solidFill>
                  <a:srgbClr val="C00000"/>
                </a:solidFill>
              </a:rPr>
              <a:t>низкие показатели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b="1" smtClean="0">
                <a:solidFill>
                  <a:srgbClr val="C00000"/>
                </a:solidFill>
              </a:rPr>
              <a:t>познавательной сферы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старших дошкольников; 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b="1" smtClean="0">
                <a:solidFill>
                  <a:srgbClr val="C00000"/>
                </a:solidFill>
              </a:rPr>
              <a:t>снизилась энергичность детей</a:t>
            </a:r>
            <a:r>
              <a:rPr lang="ru-RU" sz="1800" smtClean="0"/>
              <a:t>, их желание активно действовать; при этом </a:t>
            </a:r>
            <a:r>
              <a:rPr lang="ru-RU" sz="1800" b="1" smtClean="0">
                <a:solidFill>
                  <a:srgbClr val="CC0000"/>
                </a:solidFill>
              </a:rPr>
              <a:t>возрос эмоциональный дискомфорт</a:t>
            </a:r>
            <a:r>
              <a:rPr lang="ru-RU" sz="1800" smtClean="0"/>
              <a:t>;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smtClean="0"/>
              <a:t>отмечается </a:t>
            </a:r>
            <a:r>
              <a:rPr lang="ru-RU" sz="1800" b="1" smtClean="0">
                <a:solidFill>
                  <a:srgbClr val="C00000"/>
                </a:solidFill>
              </a:rPr>
              <a:t>сужение уровня развития сюжетно-ролевой игры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smtClean="0"/>
              <a:t>дошкольников, </a:t>
            </a:r>
            <a:r>
              <a:rPr lang="ru-RU" sz="1800" b="1" smtClean="0">
                <a:solidFill>
                  <a:srgbClr val="B40000"/>
                </a:solidFill>
              </a:rPr>
              <a:t>недоразвитие мотивационно-потребностной сферы</a:t>
            </a:r>
            <a:r>
              <a:rPr lang="ru-RU" sz="1800" smtClean="0"/>
              <a:t>;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smtClean="0"/>
              <a:t>значительное </a:t>
            </a:r>
            <a:r>
              <a:rPr lang="ru-RU" sz="1800" b="1" smtClean="0">
                <a:solidFill>
                  <a:srgbClr val="CC0000"/>
                </a:solidFill>
              </a:rPr>
              <a:t>снижение социальной компетентности</a:t>
            </a:r>
            <a:r>
              <a:rPr lang="ru-RU" sz="1800" smtClean="0"/>
              <a:t> и самостоятельности в принятии решений;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Arial" charset="0"/>
              </a:rPr>
              <a:t>               </a:t>
            </a:r>
            <a:r>
              <a:rPr lang="ru-RU" sz="1800" smtClean="0"/>
              <a:t>четко фиксируются </a:t>
            </a:r>
            <a:r>
              <a:rPr lang="ru-RU" sz="1800" b="1" smtClean="0">
                <a:solidFill>
                  <a:srgbClr val="C00000"/>
                </a:solidFill>
              </a:rPr>
              <a:t>сниженный уровень детской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b="1" smtClean="0">
                <a:solidFill>
                  <a:srgbClr val="C00000"/>
                </a:solidFill>
                <a:latin typeface="Arial" charset="0"/>
              </a:rPr>
              <a:t>                  </a:t>
            </a:r>
            <a:r>
              <a:rPr lang="ru-RU" sz="1800" b="1" smtClean="0">
                <a:solidFill>
                  <a:srgbClr val="C00000"/>
                </a:solidFill>
              </a:rPr>
              <a:t>любознательности и воображения</a:t>
            </a:r>
            <a:r>
              <a:rPr lang="ru-RU" sz="1800" smtClean="0"/>
              <a:t>, неразвитость </a:t>
            </a:r>
            <a:r>
              <a:rPr lang="ru-RU" sz="180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smtClean="0">
                <a:latin typeface="Arial" charset="0"/>
              </a:rPr>
              <a:t>                  </a:t>
            </a:r>
            <a:r>
              <a:rPr lang="ru-RU" sz="1800" smtClean="0"/>
              <a:t>внутреннего плана действий</a:t>
            </a:r>
            <a:r>
              <a:rPr lang="ru-RU" sz="18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7696200" cy="3657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Как показывает практика, те или иные трудности </a:t>
            </a:r>
            <a:endParaRPr lang="ru-RU" sz="240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в процессе обучения возникают у всех первоклассников. </a:t>
            </a:r>
            <a:endParaRPr lang="ru-RU" sz="240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Несмотря на внешнее сходство, </a:t>
            </a:r>
            <a:endParaRPr lang="ru-RU" sz="240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у разных учеников затруднения в учебе могут иметь различные причины и определяются индивидуальными особенностями развития и готовности к школьному обучению</a:t>
            </a:r>
          </a:p>
        </p:txBody>
      </p:sp>
      <p:pic>
        <p:nvPicPr>
          <p:cNvPr id="20483" name="Picture 12" descr="https://avatars.mds.yandex.net/get-zen_doc/3473073/pub_6058bc5dad1e4d2a86c6e3a9_6059fe704109067a3b10b61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429000"/>
            <a:ext cx="32400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84213" y="-603250"/>
            <a:ext cx="6870700" cy="16002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«Портрет» первоклассника, </a:t>
            </a:r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800" b="1" smtClean="0">
                <a:solidFill>
                  <a:schemeClr val="tx2"/>
                </a:solidFill>
                <a:latin typeface="Arial" charset="0"/>
              </a:rPr>
            </a:br>
            <a:r>
              <a:rPr lang="ru-RU" sz="2800" b="1" smtClean="0">
                <a:solidFill>
                  <a:schemeClr val="tx2"/>
                </a:solidFill>
              </a:rPr>
              <a:t>не готового к школе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675688" cy="3657600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Чрезмерная игривость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Недостаточная самостоятельность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Импульсивность, бесконтрольность поведения, гиперактивность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Неумение общаться со сверстниками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Трудность контакта с незнакомыми взрослыми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Неумение сосредоточится на задании, трудность восприятия словестной инструкции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Низкий уровень знаний об окружающем мире,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     </a:t>
            </a:r>
            <a:r>
              <a:rPr lang="ru-RU" sz="2000" smtClean="0">
                <a:solidFill>
                  <a:srgbClr val="002060"/>
                </a:solidFill>
              </a:rPr>
              <a:t>неумение сделать обобщение, классифицировать,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     </a:t>
            </a:r>
            <a:r>
              <a:rPr lang="ru-RU" sz="2000" smtClean="0">
                <a:solidFill>
                  <a:srgbClr val="002060"/>
                </a:solidFill>
              </a:rPr>
              <a:t>выделить сходство, различие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Плохое развитие мелкой моторики руки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Недостаточное развитие произвольной памяти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Задержка речевого развития</a:t>
            </a:r>
          </a:p>
        </p:txBody>
      </p:sp>
      <p:pic>
        <p:nvPicPr>
          <p:cNvPr id="21507" name="Picture 2" descr="https://1.bp.blogspot.com/-yhhe9a2VT-g/UYAkq8RSXEI/AAAAAAAABH8/3Y8875SP5uI/s1600/%D0%BC%D0%B0%D0%BB%D1%8C%D1%87%D0%B8%D0%BA+%D1%81+%D0%BF%D0%BE%D1%80%D1%82%D1%84%D0%B5%D0%BB%D0%B5%D0%BC.png"/>
          <p:cNvPicPr>
            <a:picLocks noChangeAspect="1" noChangeArrowheads="1"/>
          </p:cNvPicPr>
          <p:nvPr/>
        </p:nvPicPr>
        <p:blipFill>
          <a:blip r:embed="rId2"/>
          <a:srcRect l="6734"/>
          <a:stretch>
            <a:fillRect/>
          </a:stretch>
        </p:blipFill>
        <p:spPr bwMode="auto">
          <a:xfrm>
            <a:off x="6659563" y="4194175"/>
            <a:ext cx="2484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55650" y="-387350"/>
            <a:ext cx="6870700" cy="1600200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Трудности в обучении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84213" y="1700213"/>
            <a:ext cx="76962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Трудности, связанные с новым режимом дня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ctr">
              <a:buFontTx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Составьте вместе с первоклассником распорядок дня, следите за его соблюдением</a:t>
            </a:r>
          </a:p>
        </p:txBody>
      </p:sp>
      <p:pic>
        <p:nvPicPr>
          <p:cNvPr id="22531" name="Picture 6" descr="https://vip-divan.su/800/600/https/images.zakupka.com/i3/firms/27/257/257429/rasporyadok-dnya-dlya-shkolnikov-mladshih-klassov_f99212106bb82dc_800x600.jpg"/>
          <p:cNvPicPr>
            <a:picLocks noChangeAspect="1" noChangeArrowheads="1"/>
          </p:cNvPicPr>
          <p:nvPr/>
        </p:nvPicPr>
        <p:blipFill>
          <a:blip r:embed="rId2">
            <a:lum bright="-42000" contrast="60000"/>
          </a:blip>
          <a:srcRect/>
          <a:stretch>
            <a:fillRect/>
          </a:stretch>
        </p:blipFill>
        <p:spPr bwMode="auto">
          <a:xfrm>
            <a:off x="2555875" y="2276475"/>
            <a:ext cx="35290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2454</TotalTime>
  <Words>604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Tahoma</vt:lpstr>
      <vt:lpstr>Arial</vt:lpstr>
      <vt:lpstr>Comic Sans MS</vt:lpstr>
      <vt:lpstr>Calibri</vt:lpstr>
      <vt:lpstr>Times New Roman</vt:lpstr>
      <vt:lpstr>Пастель</vt:lpstr>
      <vt:lpstr>Пастель</vt:lpstr>
      <vt:lpstr>Проблемы и трудности обучения первоклассников  </vt:lpstr>
      <vt:lpstr>Слайд 2</vt:lpstr>
      <vt:lpstr>Слайд 3</vt:lpstr>
      <vt:lpstr>Особенности современного первоклассника</vt:lpstr>
      <vt:lpstr>Возрастные особенности первоклассника</vt:lpstr>
      <vt:lpstr>Некоторые значимые изменения современного ребенка и ситуации его развития:  (по материалам исследования РАО и РАМН)</vt:lpstr>
      <vt:lpstr>Слайд 7</vt:lpstr>
      <vt:lpstr>«Портрет» первоклассника,  не готового к школе</vt:lpstr>
      <vt:lpstr>Трудности в обучении</vt:lpstr>
      <vt:lpstr>Трудности в обучении</vt:lpstr>
      <vt:lpstr>Трудности в обучении</vt:lpstr>
      <vt:lpstr>Трудности в обучении</vt:lpstr>
      <vt:lpstr>Правила для родителей: 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Мария</cp:lastModifiedBy>
  <cp:revision>153</cp:revision>
  <dcterms:created xsi:type="dcterms:W3CDTF">2014-09-29T02:42:22Z</dcterms:created>
  <dcterms:modified xsi:type="dcterms:W3CDTF">2023-03-17T06:56:19Z</dcterms:modified>
</cp:coreProperties>
</file>