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sldIdLst>
    <p:sldId id="395" r:id="rId2"/>
    <p:sldId id="422" r:id="rId3"/>
    <p:sldId id="434" r:id="rId4"/>
    <p:sldId id="431" r:id="rId5"/>
    <p:sldId id="436" r:id="rId6"/>
    <p:sldId id="437" r:id="rId7"/>
    <p:sldId id="438" r:id="rId8"/>
    <p:sldId id="439" r:id="rId9"/>
    <p:sldId id="396" r:id="rId10"/>
    <p:sldId id="402" r:id="rId11"/>
    <p:sldId id="400" r:id="rId12"/>
    <p:sldId id="427" r:id="rId13"/>
    <p:sldId id="429" r:id="rId14"/>
    <p:sldId id="401" r:id="rId15"/>
    <p:sldId id="430" r:id="rId16"/>
    <p:sldId id="406" r:id="rId17"/>
    <p:sldId id="409" r:id="rId18"/>
    <p:sldId id="423" r:id="rId19"/>
    <p:sldId id="410" r:id="rId20"/>
    <p:sldId id="411" r:id="rId21"/>
    <p:sldId id="412" r:id="rId22"/>
    <p:sldId id="413" r:id="rId23"/>
    <p:sldId id="415" r:id="rId24"/>
    <p:sldId id="416" r:id="rId25"/>
    <p:sldId id="417" r:id="rId26"/>
    <p:sldId id="418" r:id="rId27"/>
    <p:sldId id="419" r:id="rId28"/>
    <p:sldId id="420" r:id="rId29"/>
    <p:sldId id="42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02" autoAdjust="0"/>
  </p:normalViewPr>
  <p:slideViewPr>
    <p:cSldViewPr>
      <p:cViewPr varScale="1">
        <p:scale>
          <a:sx n="67" d="100"/>
          <a:sy n="67" d="100"/>
        </p:scale>
        <p:origin x="-10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3BFE7A-5BD7-4056-9F90-AD84361504A1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FB89BA-81E4-4469-AE79-0E4EEEFF9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C523-0596-40B0-AE7D-AA6C9A3120CC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62EF2-E289-4F0E-B930-BCECC8580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EA7E-CD96-4094-9B45-D1E9E475C83B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5CFEB-44D4-415C-9FB2-3030DD137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A5BDD-E55A-49F3-AD1E-0E8A7CB1D7B0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DD9A-2A23-4446-9139-8B502D2DD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A275D-9490-4C7E-86BE-0D1D71A24A5A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8ED3-DD5A-428C-AEE0-BC7AFCDA1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D2179-5CD4-4E5B-B622-7D5668C045D1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9442D-97C2-44F4-8679-FB33AC90F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4973-68E3-41E9-B4BC-360D71363DF1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CAF9-2986-4A7C-82DB-CF0EA33A2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D2059-9B21-448B-A43A-56B09668BDDB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C32A-A848-4ECD-9655-BBC840E2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53DD3-3549-4462-BDEE-4DC4F4234BD2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C5DC-C966-47BE-A0AC-5378D0039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AFB1-FD0F-4657-956D-42194C6078D0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9032C-78CD-4918-B44A-9A89A2771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F2CD2-B9A6-49B5-A517-BAA841853D95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9671-CB43-4021-AA91-25B84A7AE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3D73-B4A1-465F-AC23-85F1D8366905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F1D9-3E10-4E9A-B566-63D2C50D3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4942276B-2307-4D29-86C2-3CF3DDE67C34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289AB45-B0FB-41EF-91E9-1DDC69C81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11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71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712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2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712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713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3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4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714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714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714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4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15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715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2349500"/>
            <a:ext cx="7127875" cy="2273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Проблемы и трудности обучения третьеклассников.  Пути и способы их преодоления 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5854700"/>
            <a:ext cx="6032500" cy="10033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Шебякина Екатерина Александровна,</a:t>
            </a:r>
          </a:p>
          <a:p>
            <a:pPr algn="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учитель-дефектолог</a:t>
            </a:r>
          </a:p>
          <a:p>
            <a:pPr algn="r" eaLnBrk="1" hangingPunct="1"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МУ Центр «Содействие»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827088" y="-242888"/>
            <a:ext cx="6870700" cy="1600201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ЧТО ДЕЛАТЬ?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827088" y="1700213"/>
            <a:ext cx="7696200" cy="3657600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УСТАНОВИТЬ ПРИЧИНУ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БЕСЕДА С УЧИТЕЛЕМ</a:t>
            </a:r>
          </a:p>
          <a:p>
            <a:r>
              <a:rPr lang="ru-RU" sz="2400" smtClean="0">
                <a:solidFill>
                  <a:srgbClr val="002060"/>
                </a:solidFill>
              </a:rPr>
              <a:t>КОНСУЛЬТАЦИЯ СПЕЦИАЛИСТА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284538"/>
            <a:ext cx="47513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84213" y="-458788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ПУТИ ПРЕОДОЛЕНИЯ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23850" y="1557338"/>
            <a:ext cx="8351838" cy="3657600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ПООЩРЕНИЕ СИЛЬНЫХ СТОРОН 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РАЗВИТИЕ ИНТЕРЕСОВ 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УЧЕТ ИНДИВИДУАЛЬНЫХ ОСОБЕННОСТЕЙ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АКТИВНОЕ УЧАСТИЕ РОДИТЕЛЕЙ </a:t>
            </a:r>
          </a:p>
          <a:p>
            <a:endParaRPr lang="ru-RU" sz="2400" smtClean="0">
              <a:solidFill>
                <a:srgbClr val="002060"/>
              </a:solidFill>
            </a:endParaRPr>
          </a:p>
          <a:p>
            <a:endParaRPr lang="ru-RU" sz="2800" smtClean="0">
              <a:solidFill>
                <a:srgbClr val="002060"/>
              </a:solidFill>
            </a:endParaRPr>
          </a:p>
        </p:txBody>
      </p:sp>
      <p:pic>
        <p:nvPicPr>
          <p:cNvPr id="2457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429000"/>
            <a:ext cx="46085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42988" y="-458788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ПУТИ ПРЕОДОЛЕНИЯ</a:t>
            </a:r>
            <a:endParaRPr lang="ru-RU" sz="3200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971550" y="1341438"/>
            <a:ext cx="7129463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Первое правило для родителей на этом этапе: </a:t>
            </a:r>
          </a:p>
          <a:p>
            <a:pPr algn="ctr">
              <a:buFontTx/>
              <a:buNone/>
            </a:pPr>
            <a:endParaRPr lang="ru-RU" sz="2000" b="1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i="1" u="sng" smtClean="0">
                <a:solidFill>
                  <a:schemeClr val="tx2"/>
                </a:solidFill>
              </a:rPr>
              <a:t>ни в коем случае ничего нельзя делать за ребёнка! </a:t>
            </a:r>
            <a:r>
              <a:rPr lang="ru-RU" u="sng" smtClean="0">
                <a:solidFill>
                  <a:schemeClr val="tx2"/>
                </a:solidFill>
              </a:rPr>
              <a:t> </a:t>
            </a:r>
          </a:p>
          <a:p>
            <a:pPr algn="ctr">
              <a:buFontTx/>
              <a:buNone/>
            </a:pPr>
            <a:endParaRPr lang="ru-RU" sz="1800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Важно:</a:t>
            </a: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 контролируйте выполнение домашних заданий, а не просиживайте с ребенком долгие часы, призывая выполнить то, что задано.</a:t>
            </a:r>
          </a:p>
          <a:p>
            <a:pPr algn="ctr">
              <a:buFontTx/>
              <a:buNone/>
            </a:pPr>
            <a:r>
              <a:rPr lang="ru-RU" sz="2000" smtClean="0">
                <a:solidFill>
                  <a:schemeClr val="tx2"/>
                </a:solidFill>
              </a:rPr>
              <a:t>В третьем классе увеличивается время на выполнение домашнего задания: оно составляет уже 1,5-2 часа.</a:t>
            </a:r>
          </a:p>
          <a:p>
            <a:endParaRPr lang="ru-RU" sz="2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42988" y="-531813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ПУТИ ПРЕОДОЛЕНИЯ</a:t>
            </a:r>
            <a:endParaRPr lang="ru-RU" sz="3200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684213" y="1628775"/>
            <a:ext cx="7696200" cy="2032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solidFill>
                  <a:schemeClr val="tx2"/>
                </a:solidFill>
              </a:rPr>
              <a:t>При работе над ликвидацией трудностей помните: за двумя зайцами погонишься …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     (начинайте с ликвидации тех учебных трудностей, которые наиболее значимы для него сегодня. Если вас обоих беспокоит, прежде всего, скорость чтения, не требуйте от ребенка одновременно и выразительности, и пересказа)</a:t>
            </a:r>
          </a:p>
          <a:p>
            <a:endParaRPr lang="ru-RU" sz="2000" smtClean="0"/>
          </a:p>
        </p:txBody>
      </p:sp>
      <p:pic>
        <p:nvPicPr>
          <p:cNvPr id="26627" name="Picture 2" descr="https://stihi.ru/pics/2019/12/08/2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716338"/>
            <a:ext cx="4608512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27088" y="-603250"/>
            <a:ext cx="6870700" cy="1600200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ПУТИ ПРЕОДОЛЕНИЯ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611188" y="1196975"/>
            <a:ext cx="7345362" cy="28797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КРИТИЧЕСКИЕ ПЕРИОДЫ УЧЕБНОГО ГОДА :</a:t>
            </a:r>
          </a:p>
          <a:p>
            <a:pPr>
              <a:buFontTx/>
              <a:buNone/>
            </a:pPr>
            <a:endParaRPr lang="ru-RU" sz="2400" smtClean="0"/>
          </a:p>
          <a:p>
            <a:pPr algn="just">
              <a:buFontTx/>
              <a:buNone/>
            </a:pPr>
            <a:r>
              <a:rPr lang="ru-RU" sz="2400" smtClean="0"/>
              <a:t>- </a:t>
            </a:r>
            <a:r>
              <a:rPr lang="ru-RU" sz="2400" smtClean="0">
                <a:solidFill>
                  <a:srgbClr val="002060"/>
                </a:solidFill>
              </a:rPr>
              <a:t>первые четыре недели</a:t>
            </a: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- конец второй четверти</a:t>
            </a: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 - первая неделя после зимних каникул</a:t>
            </a:r>
          </a:p>
          <a:p>
            <a:pPr algn="just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- середина третьей четверти</a:t>
            </a:r>
          </a:p>
        </p:txBody>
      </p:sp>
      <p:sp>
        <p:nvSpPr>
          <p:cNvPr id="27651" name="AutoShape 2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4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AutoShape 6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4" name="Picture 8" descr="https://shkolabuduschego.ru/wp-content/uploads/2019/08/3561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573463"/>
            <a:ext cx="28606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AutoShape 10" descr="https://yakutia-daily.ru/wp-content/uploads/2020/09/school-stom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AutoShape 12" descr="https://yakutia-daily.ru/wp-content/uploads/2020/09/school-stom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7" name="Picture 18" descr="https://reporter-crimea.ru/wp-content/uploads/2020/06/%D1%88%D0%BA%D0%BE%D0%BB%D0%B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4076700"/>
            <a:ext cx="36004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27088" y="-387350"/>
            <a:ext cx="6870700" cy="16002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ПУТИ ПРЕОДОЛЕНИЯ</a:t>
            </a:r>
            <a:endParaRPr lang="ru-RU" sz="2800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39750" y="1484313"/>
            <a:ext cx="7696200" cy="26654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Любите своего ребёнка. </a:t>
            </a: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Пусть он будет вашим приоритетом!</a:t>
            </a:r>
          </a:p>
          <a:p>
            <a:pPr algn="ctr">
              <a:buFontTx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Важно не только то, </a:t>
            </a:r>
            <a:r>
              <a:rPr lang="ru-RU" sz="2400" b="1" u="sng" smtClean="0">
                <a:solidFill>
                  <a:srgbClr val="002060"/>
                </a:solidFill>
              </a:rPr>
              <a:t>сколько</a:t>
            </a:r>
            <a:r>
              <a:rPr lang="ru-RU" sz="2400" smtClean="0">
                <a:solidFill>
                  <a:srgbClr val="002060"/>
                </a:solidFill>
              </a:rPr>
              <a:t> времени вы проводите с ребёнком, </a:t>
            </a:r>
            <a:endParaRPr lang="ru-RU" sz="24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400" smtClean="0">
                <a:solidFill>
                  <a:srgbClr val="002060"/>
                </a:solidFill>
              </a:rPr>
              <a:t>но и то, </a:t>
            </a:r>
            <a:r>
              <a:rPr lang="ru-RU" sz="2400" b="1" u="sng" smtClean="0">
                <a:solidFill>
                  <a:srgbClr val="002060"/>
                </a:solidFill>
              </a:rPr>
              <a:t>как</a:t>
            </a:r>
            <a:r>
              <a:rPr lang="ru-RU" sz="2400" smtClean="0">
                <a:solidFill>
                  <a:srgbClr val="002060"/>
                </a:solidFill>
              </a:rPr>
              <a:t> вы его проводите!</a:t>
            </a:r>
          </a:p>
          <a:p>
            <a:endParaRPr lang="ru-RU" smtClean="0"/>
          </a:p>
        </p:txBody>
      </p:sp>
      <p:sp>
        <p:nvSpPr>
          <p:cNvPr id="28675" name="AutoShape 2" descr="https://442fz.volganet.ru/upload/iblock/b51/Bezymyanny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AutoShape 4" descr="https://upr.admhmao.ru/upload/medialibrary/cce/Karantin-s-seme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7" name="Picture 6" descr="https://i.ytimg.com/vi/5DSPC_LxbNE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5825" y="4076700"/>
            <a:ext cx="46101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AutoShape 8" descr="https://tea.ru/upload/iblock/084/0843d138f6ce63d8780f070fd46715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27088" y="-603250"/>
            <a:ext cx="6870700" cy="1600200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ПУТИ ПРЕОДОЛЕНИЯ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827088" y="1196975"/>
            <a:ext cx="7696200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Правила для родителей:</a:t>
            </a:r>
          </a:p>
          <a:p>
            <a:pPr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-    будите ребенка спокойно, ласково</a:t>
            </a:r>
          </a:p>
          <a:p>
            <a:pPr>
              <a:buFontTx/>
              <a:buNone/>
            </a:pPr>
            <a:r>
              <a:rPr lang="ru-RU" sz="1600" smtClean="0">
                <a:solidFill>
                  <a:srgbClr val="002060"/>
                </a:solidFill>
              </a:rPr>
              <a:t>-    не подгоняйте ребенка с утра, не дергайте по пустякам, не торопите, умение рассчитать время - ваша задача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не отправляйте в школу ребенка без завтрака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забудьте фразу «Что ты сегодня получил?»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выслушав замечания учителя, не торопитесь ругать ребенка 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после школы не торопите ребенка садиться за уроки - необходимо 2-3 часа отдыха (1,5 часа сна)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во время приготовления уроков не сидите «над душой»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соблюдайте единую тактику общения всех членов семьи с ребенком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придерживайтесь рациональности организации домашних заданий (15-20 мин. работы,  перерыв);</a:t>
            </a:r>
          </a:p>
          <a:p>
            <a:pPr>
              <a:buFontTx/>
              <a:buChar char="-"/>
            </a:pPr>
            <a:r>
              <a:rPr lang="ru-RU" sz="1600" smtClean="0">
                <a:solidFill>
                  <a:srgbClr val="002060"/>
                </a:solidFill>
              </a:rPr>
              <a:t>адекватно оценивайте возможности ребёнка и не требуйте от него более того, что он может.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755650" y="-531813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ПУТИ ПРЕОДОЛЕНИЯ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684213" y="1268413"/>
            <a:ext cx="7696200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Как относиться к отметкам ребенка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 ругайте своего ребенка за плохую отметку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Сочувствуйте своему ребенку, если он долго трудился, но результат его труда невысок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 заставляйте своего ребенка вымаливать себе оценку в конце четверти ради вашего душевного спокойствия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 Никогда не выражайте сомнений по поводу объективности выставленной вашему ребенку оценки вслух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Поддерживайте ребенка в его пусть не очень значительных, но победах над собой, над своей ленью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Демонстрируйте положительные результаты своего труда, чтобы ребенку хотелось вам подражать</a:t>
            </a:r>
          </a:p>
        </p:txBody>
      </p:sp>
      <p:pic>
        <p:nvPicPr>
          <p:cNvPr id="30723" name="Picture 2" descr="https://fb.ru/media/i/1/9/6/5/5/5/8/i/1965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797425"/>
            <a:ext cx="294798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6"/>
          <p:cNvSpPr>
            <a:spLocks noGrp="1"/>
          </p:cNvSpPr>
          <p:nvPr>
            <p:ph type="title"/>
          </p:nvPr>
        </p:nvSpPr>
        <p:spPr>
          <a:xfrm>
            <a:off x="1187450" y="-819150"/>
            <a:ext cx="6870700" cy="3060700"/>
          </a:xfrm>
        </p:spPr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</a:rPr>
              <a:t>Основные проблемы </a:t>
            </a:r>
            <a:r>
              <a:rPr lang="ru-RU" sz="3600" b="1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3600" b="1" smtClean="0">
                <a:solidFill>
                  <a:schemeClr val="tx2"/>
                </a:solidFill>
                <a:latin typeface="Arial" charset="0"/>
              </a:rPr>
            </a:br>
            <a:r>
              <a:rPr lang="ru-RU" sz="3600" b="1" smtClean="0">
                <a:solidFill>
                  <a:schemeClr val="tx2"/>
                </a:solidFill>
              </a:rPr>
              <a:t>в обучении, возможные причины и их решение</a:t>
            </a:r>
          </a:p>
        </p:txBody>
      </p:sp>
      <p:sp>
        <p:nvSpPr>
          <p:cNvPr id="31747" name="AutoShape 2" descr="https://galinakirillova.ru/wp-content/uploads/2020/12/rebenok-prosit-pomoschi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8" name="AutoShape 4" descr="https://galinakirillova.ru/wp-content/uploads/2020/12/rebenok-prosit-pomoschi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49" name="AutoShape 6" descr="https://galinakirillova.ru/wp-content/uploads/2020/12/rebenok-prosit-pomoschi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AutoShape 8" descr="https://pandaland.kz/uploads/FILES/4f2/4f2bf2907cf284d7b827ec683be14fc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1" name="AutoShape 10" descr="https://pandaland.kz/uploads/FILES/4f2/4f2bf2907cf284d7b827ec683be14fc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52" name="Picture 12" descr="https://avatars.mds.yandex.net/get-zen_doc/3473073/pub_6058bc5dad1e4d2a86c6e3a9_6059fe704109067a3b10b61f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420938"/>
            <a:ext cx="4164012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6"/>
          <p:cNvSpPr>
            <a:spLocks noGrp="1"/>
          </p:cNvSpPr>
          <p:nvPr>
            <p:ph type="title"/>
          </p:nvPr>
        </p:nvSpPr>
        <p:spPr>
          <a:xfrm>
            <a:off x="250825" y="-242888"/>
            <a:ext cx="8229600" cy="11430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Не слышит учителя</a:t>
            </a:r>
          </a:p>
        </p:txBody>
      </p:sp>
      <p:sp>
        <p:nvSpPr>
          <p:cNvPr id="32770" name="Текст 7"/>
          <p:cNvSpPr>
            <a:spLocks noGrp="1"/>
          </p:cNvSpPr>
          <p:nvPr>
            <p:ph type="body" idx="1"/>
          </p:nvPr>
        </p:nvSpPr>
        <p:spPr>
          <a:xfrm>
            <a:off x="611188" y="908050"/>
            <a:ext cx="4040187" cy="639763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2771" name="Содержимое 8"/>
          <p:cNvSpPr>
            <a:spLocks noGrp="1"/>
          </p:cNvSpPr>
          <p:nvPr>
            <p:ph sz="half" idx="2"/>
          </p:nvPr>
        </p:nvSpPr>
        <p:spPr>
          <a:xfrm>
            <a:off x="250825" y="1557338"/>
            <a:ext cx="4040188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Трудности включения в учебный процесс из-за психологической незрелости, несформированной мотивации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 может сосредоточиться, когда в классе шумно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Снижение физического слуха</a:t>
            </a:r>
          </a:p>
        </p:txBody>
      </p:sp>
      <p:sp>
        <p:nvSpPr>
          <p:cNvPr id="32772" name="Текст 9"/>
          <p:cNvSpPr>
            <a:spLocks noGrp="1"/>
          </p:cNvSpPr>
          <p:nvPr>
            <p:ph type="body" sz="quarter" idx="3"/>
          </p:nvPr>
        </p:nvSpPr>
        <p:spPr>
          <a:xfrm>
            <a:off x="4932363" y="908050"/>
            <a:ext cx="4041775" cy="639763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2773" name="Содержимое 10"/>
          <p:cNvSpPr>
            <a:spLocks noGrp="1"/>
          </p:cNvSpPr>
          <p:nvPr>
            <p:ph sz="quarter" idx="4"/>
          </p:nvPr>
        </p:nvSpPr>
        <p:spPr>
          <a:xfrm>
            <a:off x="4500563" y="1557338"/>
            <a:ext cx="4041775" cy="2305050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Учить вести себя в классе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Стимулирующая помощь учителя: одобрение, похвала, установка на успех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Обеспечить режим дня и питания, исправить формулу сна</a:t>
            </a:r>
          </a:p>
        </p:txBody>
      </p:sp>
      <p:sp>
        <p:nvSpPr>
          <p:cNvPr id="32774" name="AutoShape 2" descr="https://pbs.twimg.com/media/EFazR6uXsAAj7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5" name="AutoShape 4" descr="https://pbs.twimg.com/media/EFazR6uXsAAj7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6" name="AutoShape 6" descr="https://pbs.twimg.com/media/EFazR6uXsAAj7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7" name="AutoShape 8" descr="https://pbs.twimg.com/media/EFazR6uXsAAj7H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8" name="Picture 10" descr="https://avatars.mds.yandex.net/get-zen_doc/1118263/pub_5c419b72c9282d00ad5b3419_5c419be365851500af64e02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149725"/>
            <a:ext cx="3835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5"/>
          <p:cNvSpPr>
            <a:spLocks noGrp="1"/>
          </p:cNvSpPr>
          <p:nvPr>
            <p:ph idx="1"/>
          </p:nvPr>
        </p:nvSpPr>
        <p:spPr>
          <a:xfrm>
            <a:off x="1476375" y="333375"/>
            <a:ext cx="6264275" cy="3657600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>
                <a:solidFill>
                  <a:srgbClr val="002060"/>
                </a:solidFill>
              </a:rPr>
              <a:t>«Как редко ребенок бывает таким, как нам хочется…»</a:t>
            </a:r>
            <a:endParaRPr lang="ru-RU" sz="2000" i="1" smtClean="0">
              <a:solidFill>
                <a:srgbClr val="002060"/>
              </a:solidFill>
            </a:endParaRPr>
          </a:p>
          <a:p>
            <a:pPr algn="r">
              <a:buFontTx/>
              <a:buNone/>
            </a:pPr>
            <a:r>
              <a:rPr lang="ru-RU" sz="2000" i="1" smtClean="0">
                <a:solidFill>
                  <a:srgbClr val="002060"/>
                </a:solidFill>
              </a:rPr>
              <a:t>Януш Корчак</a:t>
            </a:r>
            <a:endParaRPr lang="ru-RU" sz="2000" smtClean="0">
              <a:solidFill>
                <a:srgbClr val="002060"/>
              </a:solidFill>
            </a:endParaRPr>
          </a:p>
        </p:txBody>
      </p:sp>
      <p:sp>
        <p:nvSpPr>
          <p:cNvPr id="15363" name="AutoShape 2" descr="https://babyzzz.ru/wp-content/uploads/2018/12/post_5bac9bb8b8ee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4" name="Picture 6" descr="https://avatars.mds.yandex.net/get-zen_doc/1245815/pub_5db9a7c923bf4800b114bbe9_5db9ae549c944600ada3c5e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565400"/>
            <a:ext cx="532765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6"/>
          <p:cNvSpPr>
            <a:spLocks noGrp="1"/>
          </p:cNvSpPr>
          <p:nvPr>
            <p:ph type="title"/>
          </p:nvPr>
        </p:nvSpPr>
        <p:spPr>
          <a:xfrm>
            <a:off x="539750" y="0"/>
            <a:ext cx="7210425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Ходит по классу во время урока, сидит под партой, кривляется и т.д.</a:t>
            </a:r>
          </a:p>
        </p:txBody>
      </p:sp>
      <p:sp>
        <p:nvSpPr>
          <p:cNvPr id="33794" name="Текст 7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040187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3795" name="Содержимое 8"/>
          <p:cNvSpPr>
            <a:spLocks noGrp="1"/>
          </p:cNvSpPr>
          <p:nvPr>
            <p:ph sz="half" idx="2"/>
          </p:nvPr>
        </p:nvSpPr>
        <p:spPr>
          <a:xfrm>
            <a:off x="395288" y="1773238"/>
            <a:ext cx="4040187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Гиперактивность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Незрелость эмоционально-волевой сферы, несформированность навыков учебной деятельности или протестная реакция на сложное задание</a:t>
            </a:r>
          </a:p>
        </p:txBody>
      </p:sp>
      <p:sp>
        <p:nvSpPr>
          <p:cNvPr id="33796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196975"/>
            <a:ext cx="4041775" cy="639763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3797" name="Содержимое 10"/>
          <p:cNvSpPr>
            <a:spLocks noGrp="1"/>
          </p:cNvSpPr>
          <p:nvPr>
            <p:ph sz="quarter" idx="4"/>
          </p:nvPr>
        </p:nvSpPr>
        <p:spPr>
          <a:xfrm>
            <a:off x="4500563" y="1844675"/>
            <a:ext cx="4041775" cy="1944688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Смена видов деятельности, физкультминутки, релаксационные паузы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Развитие памяти, внимания, мелкой моторики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Помощь невролога, психолога</a:t>
            </a:r>
          </a:p>
        </p:txBody>
      </p:sp>
      <p:pic>
        <p:nvPicPr>
          <p:cNvPr id="33798" name="Picture 2" descr="https://materinstvo2.com/wp-content/uploads/2020/11/giperaktivnye-deti-1140x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076700"/>
            <a:ext cx="37957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ru-RU" sz="2800" smtClean="0">
                <a:solidFill>
                  <a:schemeClr val="tx2"/>
                </a:solidFill>
              </a:rPr>
              <a:t>При письме рука устает, дрожит, слабет, тяжелеет, сильно напрягается</a:t>
            </a: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ПРИЧИНА</a:t>
            </a:r>
          </a:p>
        </p:txBody>
      </p:sp>
      <p:sp>
        <p:nvSpPr>
          <p:cNvPr id="3481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smtClean="0">
                <a:solidFill>
                  <a:srgbClr val="002060"/>
                </a:solidFill>
              </a:rPr>
              <a:t>Низкий уровень физиологической готовности к обучению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Повышенная тревожность и ответственность, страх перед оценкой</a:t>
            </a:r>
          </a:p>
        </p:txBody>
      </p:sp>
      <p:sp>
        <p:nvSpPr>
          <p:cNvPr id="3482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482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01825"/>
          </a:xfrm>
        </p:spPr>
        <p:txBody>
          <a:bodyPr/>
          <a:lstStyle/>
          <a:p>
            <a:r>
              <a:rPr lang="ru-RU" sz="1600" smtClean="0">
                <a:solidFill>
                  <a:srgbClr val="002060"/>
                </a:solidFill>
              </a:rPr>
              <a:t>Атмосфера благожелательности и, положительный эмоциональный настрой в классе и дома</a:t>
            </a:r>
          </a:p>
          <a:p>
            <a:r>
              <a:rPr lang="ru-RU" sz="1600" smtClean="0">
                <a:solidFill>
                  <a:srgbClr val="002060"/>
                </a:solidFill>
              </a:rPr>
              <a:t>Развивать мелкую моторику и укреплять мышцы кисти</a:t>
            </a:r>
          </a:p>
        </p:txBody>
      </p:sp>
      <p:sp>
        <p:nvSpPr>
          <p:cNvPr id="34822" name="AutoShape 2" descr="https://pbs.twimg.com/media/DLeKFI2W0AEW3p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23" name="AutoShape 4" descr="https://pbs.twimg.com/media/DLeKFI2W0AEW3p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4" name="Picture 6" descr="https://st03.kakprosto.ru/images/article/2011/8/30/1_525519fe42fec525519fe43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789363"/>
            <a:ext cx="377983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6"/>
          <p:cNvSpPr>
            <a:spLocks noGrp="1"/>
          </p:cNvSpPr>
          <p:nvPr>
            <p:ph type="title"/>
          </p:nvPr>
        </p:nvSpPr>
        <p:spPr>
          <a:xfrm>
            <a:off x="468313" y="0"/>
            <a:ext cx="7138987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Замечания учителя вызывают слезы, боится отвечать у доски</a:t>
            </a:r>
          </a:p>
        </p:txBody>
      </p:sp>
      <p:sp>
        <p:nvSpPr>
          <p:cNvPr id="35842" name="Текст 7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4040187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5843" name="Содержимое 8"/>
          <p:cNvSpPr>
            <a:spLocks noGrp="1"/>
          </p:cNvSpPr>
          <p:nvPr>
            <p:ph sz="half" idx="2"/>
          </p:nvPr>
        </p:nvSpPr>
        <p:spPr>
          <a:xfrm>
            <a:off x="323850" y="1700213"/>
            <a:ext cx="4040188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Неустойчивость, неуравновешенность психики, незрелость эмоционально-волевой сферы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Физически ослаблен, плохо себя чувствует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Повышенная эмоциональная чувствительность, восприимчивость</a:t>
            </a:r>
          </a:p>
        </p:txBody>
      </p:sp>
      <p:sp>
        <p:nvSpPr>
          <p:cNvPr id="35844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052513"/>
            <a:ext cx="4041775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5845" name="Содержимое 10"/>
          <p:cNvSpPr>
            <a:spLocks noGrp="1"/>
          </p:cNvSpPr>
          <p:nvPr>
            <p:ph sz="quarter" idx="4"/>
          </p:nvPr>
        </p:nvSpPr>
        <p:spPr>
          <a:xfrm>
            <a:off x="4356100" y="1700213"/>
            <a:ext cx="4041775" cy="18303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Ребенок должен знать, чувствовать, что его понимают, верят в его будущие успехи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Важен настрой семьи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Нельзя завышать требования</a:t>
            </a:r>
          </a:p>
        </p:txBody>
      </p:sp>
      <p:pic>
        <p:nvPicPr>
          <p:cNvPr id="35846" name="Picture 2" descr="https://im0-tub-ru.yandex.net/i?id=f3fefcad2138e52c237d8af0713ed8a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789363"/>
            <a:ext cx="38973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210425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Плохо запоминает стихи, услышанный или прочитанный текст</a:t>
            </a: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040187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6867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1773238"/>
            <a:ext cx="4040188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Недостаточный уровень развития памяти, внимания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 сформирован навык произвольного запоминания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Недостаточность активного словаря</a:t>
            </a:r>
          </a:p>
        </p:txBody>
      </p:sp>
      <p:sp>
        <p:nvSpPr>
          <p:cNvPr id="36868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125538"/>
            <a:ext cx="4041775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6869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773238"/>
            <a:ext cx="4041775" cy="1974850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Зрительная опора, работа с зеркалом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Проговаривание (особенно одновременно с ритмичными движениями)</a:t>
            </a:r>
          </a:p>
        </p:txBody>
      </p:sp>
      <p:pic>
        <p:nvPicPr>
          <p:cNvPr id="36870" name="Picture 2" descr="https://img.tsn.ua/cached/707/tsn-c4a14e908bc0d57dbb04383f58c6fbeb/thumbs/768x768/26/47/a5d966251e12b638c57091fd3582472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716338"/>
            <a:ext cx="29511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064500" cy="1143000"/>
          </a:xfrm>
        </p:spPr>
        <p:txBody>
          <a:bodyPr/>
          <a:lstStyle/>
          <a:p>
            <a:r>
              <a:rPr lang="ru-RU" sz="2600" b="1" smtClean="0">
                <a:solidFill>
                  <a:schemeClr val="tx2"/>
                </a:solidFill>
              </a:rPr>
              <a:t>Плохо различает на слух близкие </a:t>
            </a:r>
            <a:r>
              <a:rPr lang="ru-RU" sz="2600" b="1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600" b="1" smtClean="0">
                <a:solidFill>
                  <a:schemeClr val="tx2"/>
                </a:solidFill>
                <a:latin typeface="Arial" charset="0"/>
              </a:rPr>
            </a:br>
            <a:r>
              <a:rPr lang="ru-RU" sz="2600" b="1" smtClean="0">
                <a:solidFill>
                  <a:schemeClr val="tx2"/>
                </a:solidFill>
              </a:rPr>
              <a:t>по звучанию звуки речи, не дифференцирует мягкие и твердые согласные</a:t>
            </a:r>
          </a:p>
        </p:txBody>
      </p:sp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7891" name="Содержимое 3"/>
          <p:cNvSpPr>
            <a:spLocks noGrp="1"/>
          </p:cNvSpPr>
          <p:nvPr>
            <p:ph sz="half" idx="2"/>
          </p:nvPr>
        </p:nvSpPr>
        <p:spPr>
          <a:xfrm>
            <a:off x="250825" y="2276475"/>
            <a:ext cx="4040188" cy="1325563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Низкий уровень развития фонематического восприятия</a:t>
            </a:r>
          </a:p>
        </p:txBody>
      </p:sp>
      <p:sp>
        <p:nvSpPr>
          <p:cNvPr id="37892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57338"/>
            <a:ext cx="4041775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7893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2205038"/>
            <a:ext cx="4041775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Помощь логопеда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Совместная работа логопеда и родителя</a:t>
            </a:r>
          </a:p>
        </p:txBody>
      </p:sp>
      <p:sp>
        <p:nvSpPr>
          <p:cNvPr id="37894" name="AutoShape 2" descr="https://ladyport.net/wp-content/uploads/2018/11/%D0%A3%D1%80%D0%BE%D0%BA%D0%B8-%D1%81-%D1%80%D0%B5%D0%B1%D0%B5%D0%BD%D0%BA%D0%BE%D0%BC-%D0%B4%D0%B5%D0%BB%D0%B0%D1%82%D1%8C-%D0%BD%D0%B5-%D0%BD%D0%B0%D0%B4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AutoShape 4" descr="https://ladyport.net/wp-content/uploads/2018/11/%D0%A3%D1%80%D0%BE%D0%BA%D0%B8-%D1%81-%D1%80%D0%B5%D0%B1%D0%B5%D0%BD%D0%BA%D0%BE%D0%BC-%D0%B4%D0%B5%D0%BB%D0%B0%D1%82%D1%8C-%D0%BD%D0%B5-%D0%BD%D0%B0%D0%B4%D0%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AutoShape 8" descr="https://gripporvi.net/wp-content/uploads/2020/11/otlichiy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AutoShape 10" descr="https://gripporvi.net/wp-content/uploads/2020/11/otlichiya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8" name="AutoShape 12" descr="https://site-df358df.1c-umi.ru/images/cms/data/4644337135688489_10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9" name="AutoShape 14" descr="https://site-df358df.1c-umi.ru/images/cms/data/4644337135688489_10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900" name="Picture 20" descr="https://im0-tub-ru.yandex.net/i?id=36f46e642849250d6c1d23f4409d25ef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13100"/>
            <a:ext cx="50450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В письменных работах пропускает буквы</a:t>
            </a:r>
          </a:p>
        </p:txBody>
      </p:sp>
      <p:sp>
        <p:nvSpPr>
          <p:cNvPr id="38914" name="Текст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040187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8915" name="Содержимое 3"/>
          <p:cNvSpPr>
            <a:spLocks noGrp="1"/>
          </p:cNvSpPr>
          <p:nvPr>
            <p:ph sz="half" idx="2"/>
          </p:nvPr>
        </p:nvSpPr>
        <p:spPr>
          <a:xfrm>
            <a:off x="323850" y="1773238"/>
            <a:ext cx="4040188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Слабая концентрация внимания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Несформированность приемов самоконтроля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Индивидуальные особенности</a:t>
            </a:r>
          </a:p>
        </p:txBody>
      </p:sp>
      <p:sp>
        <p:nvSpPr>
          <p:cNvPr id="38916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125538"/>
            <a:ext cx="4041775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8917" name="Содержимое 5"/>
          <p:cNvSpPr>
            <a:spLocks noGrp="1"/>
          </p:cNvSpPr>
          <p:nvPr>
            <p:ph sz="quarter" idx="4"/>
          </p:nvPr>
        </p:nvSpPr>
        <p:spPr>
          <a:xfrm>
            <a:off x="4211638" y="1700213"/>
            <a:ext cx="4392612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Развивать концентрацию внимания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Формировать приемы самоконтроля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Формирование связей «звук-буква»</a:t>
            </a:r>
          </a:p>
        </p:txBody>
      </p:sp>
      <p:pic>
        <p:nvPicPr>
          <p:cNvPr id="38918" name="Picture 2" descr="https://tc-sfera.ru/upload/iblock/b7e/b7ed49dd49c80ea2b1c29801863298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573463"/>
            <a:ext cx="4597400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956550" cy="1143000"/>
          </a:xfrm>
        </p:spPr>
        <p:txBody>
          <a:bodyPr/>
          <a:lstStyle/>
          <a:p>
            <a:r>
              <a:rPr lang="ru-RU" sz="2600" b="1" smtClean="0">
                <a:solidFill>
                  <a:schemeClr val="tx2"/>
                </a:solidFill>
              </a:rPr>
              <a:t>Не может сосредоточиться на задании. </a:t>
            </a:r>
            <a:r>
              <a:rPr lang="ru-RU" sz="2600" b="1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600" b="1" smtClean="0">
                <a:solidFill>
                  <a:schemeClr val="tx2"/>
                </a:solidFill>
                <a:latin typeface="Arial" charset="0"/>
              </a:rPr>
            </a:br>
            <a:r>
              <a:rPr lang="ru-RU" sz="2600" b="1" smtClean="0">
                <a:solidFill>
                  <a:schemeClr val="tx2"/>
                </a:solidFill>
              </a:rPr>
              <a:t>Не понимает инструкцию с первого предъявления</a:t>
            </a:r>
          </a:p>
        </p:txBody>
      </p:sp>
      <p:sp>
        <p:nvSpPr>
          <p:cNvPr id="3993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3993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Низкий уровень развития произвольности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Сниженный уровень объема и устойчивости внимания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Недостаточность слуховой памяти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Преобладает игровая деятельность</a:t>
            </a:r>
          </a:p>
        </p:txBody>
      </p:sp>
      <p:sp>
        <p:nvSpPr>
          <p:cNvPr id="39940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39941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205038"/>
            <a:ext cx="4041775" cy="1685925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Система пошаговых инструкций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Развивать слуховую память – ряды  слогов, слов и словосочетаний на слух</a:t>
            </a:r>
          </a:p>
        </p:txBody>
      </p:sp>
      <p:sp>
        <p:nvSpPr>
          <p:cNvPr id="39942" name="AutoShape 2" descr="https://img51994.kanal-o.ru/img/2019-10-07/fmt_94_24_shutterstock_3317504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AutoShape 4" descr="https://img51994.kanal-o.ru/img/2019-10-07/fmt_94_24_shutterstock_3317504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9944" name="Picture 2" descr="https://co8a.me/wp-content/uploads/2020/07/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005263"/>
            <a:ext cx="38608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Ребенок - левша</a:t>
            </a:r>
          </a:p>
        </p:txBody>
      </p:sp>
      <p:sp>
        <p:nvSpPr>
          <p:cNvPr id="40962" name="Текст 2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4040188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40963" name="Содержимое 3"/>
          <p:cNvSpPr>
            <a:spLocks noGrp="1"/>
          </p:cNvSpPr>
          <p:nvPr>
            <p:ph sz="half" idx="2"/>
          </p:nvPr>
        </p:nvSpPr>
        <p:spPr>
          <a:xfrm>
            <a:off x="395288" y="1844675"/>
            <a:ext cx="4040187" cy="3951288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«атипичная» организация работы полушарий головного мозга</a:t>
            </a:r>
          </a:p>
        </p:txBody>
      </p:sp>
      <p:sp>
        <p:nvSpPr>
          <p:cNvPr id="40964" name="Текст 4"/>
          <p:cNvSpPr>
            <a:spLocks noGrp="1"/>
          </p:cNvSpPr>
          <p:nvPr>
            <p:ph type="body" sz="quarter" idx="3"/>
          </p:nvPr>
        </p:nvSpPr>
        <p:spPr>
          <a:xfrm>
            <a:off x="4716463" y="1125538"/>
            <a:ext cx="4041775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40965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844675"/>
            <a:ext cx="4041775" cy="2622550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Учитывать особенности воспитания и обучения леворуких детей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Уделять больше внимания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Противопоказана спешка</a:t>
            </a:r>
          </a:p>
        </p:txBody>
      </p:sp>
      <p:pic>
        <p:nvPicPr>
          <p:cNvPr id="40966" name="Picture 2" descr="https://fb.ru/media/i/1/5/1/9/7/9/9/i/1519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789363"/>
            <a:ext cx="44084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Гиперактивный ребенок</a:t>
            </a:r>
          </a:p>
        </p:txBody>
      </p:sp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539750" y="1125538"/>
            <a:ext cx="4040188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ПРИЧИНЫ</a:t>
            </a:r>
          </a:p>
        </p:txBody>
      </p:sp>
      <p:sp>
        <p:nvSpPr>
          <p:cNvPr id="41987" name="Содержимое 3"/>
          <p:cNvSpPr>
            <a:spLocks noGrp="1"/>
          </p:cNvSpPr>
          <p:nvPr>
            <p:ph sz="half" idx="2"/>
          </p:nvPr>
        </p:nvSpPr>
        <p:spPr>
          <a:xfrm>
            <a:off x="395288" y="1773238"/>
            <a:ext cx="4040187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Двигательная расторможенность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Реактивность, которая сочетается с возбудимостью</a:t>
            </a:r>
          </a:p>
        </p:txBody>
      </p:sp>
      <p:sp>
        <p:nvSpPr>
          <p:cNvPr id="41988" name="Текст 4"/>
          <p:cNvSpPr>
            <a:spLocks noGrp="1"/>
          </p:cNvSpPr>
          <p:nvPr>
            <p:ph type="body" sz="quarter" idx="3"/>
          </p:nvPr>
        </p:nvSpPr>
        <p:spPr>
          <a:xfrm>
            <a:off x="4787900" y="1125538"/>
            <a:ext cx="4041775" cy="639762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41989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1773238"/>
            <a:ext cx="4041775" cy="3951287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Твердость последовательность в воспитании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 давать категорических указаний, избегать слов «нет, нельзя»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Реагировать на действия ребенка нестандартно: пошутить или оставить его одного на время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Соблюдение режима дня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Место для занятий и игр должно быть постоянным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Консультация невролога</a:t>
            </a:r>
          </a:p>
          <a:p>
            <a:endParaRPr lang="ru-RU" sz="1800" smtClean="0"/>
          </a:p>
        </p:txBody>
      </p:sp>
      <p:pic>
        <p:nvPicPr>
          <p:cNvPr id="41990" name="Picture 2" descr="https://i.mycdn.me/i?r=AzEPZsRbOZEKgBhR0XGMT1RkwtUxQ8bWmmuG3dJxPPVLVq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3213100"/>
            <a:ext cx="32289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900igr.net/up/datas/192996/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74688"/>
            <a:ext cx="62642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AutoShape 4" descr="https://fsd.kopilkaurokov.ru/uploads/user_file_56119d2ca9186/img_user_file_56119d2ca9186_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2" name="AutoShape 6" descr="https://fsd.kopilkaurokov.ru/uploads/user_file_56119d2ca9186/img_user_file_56119d2ca9186_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27088" y="-531813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Особенности возраста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827088" y="1196975"/>
            <a:ext cx="7696200" cy="3657600"/>
          </a:xfrm>
        </p:spPr>
        <p:txBody>
          <a:bodyPr/>
          <a:lstStyle/>
          <a:p>
            <a:r>
              <a:rPr lang="ru-RU" sz="1600" smtClean="0"/>
              <a:t> </a:t>
            </a:r>
            <a:r>
              <a:rPr lang="ru-RU" sz="1800" smtClean="0">
                <a:solidFill>
                  <a:srgbClr val="002060"/>
                </a:solidFill>
              </a:rPr>
              <a:t>Дети начинают действительно осознанно относиться к учению, начинают анализировать свои поступки и поступки других людей, родителей, учителей.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 В этот период у некоторых детей происходит снижение самооценки, он думает «Я плохой, потому что не так пишу или читаю». Он перестает верить в свои возможности.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 Между вторым и третьим классами происходит скачок в умственном развитии учащихся. Происходит активное усвоение и формирование мыслительных операций.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 «Золотой возраст памяти»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 Ребенок становится более критичным по отношению к взрослым, может сформулировать, что ему нравится, а что не по душе.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Начинает развиваться чувство юмора. Желает рассказывать смешные истории. 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    </a:t>
            </a:r>
            <a:r>
              <a:rPr lang="ru-RU" sz="1800" smtClean="0">
                <a:solidFill>
                  <a:srgbClr val="002060"/>
                </a:solidFill>
              </a:rPr>
              <a:t>Дети начинают беспокоиться, насколько их внешность </a:t>
            </a:r>
            <a:endParaRPr lang="ru-RU" sz="1800" smtClean="0">
              <a:solidFill>
                <a:srgbClr val="002060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          </a:t>
            </a:r>
            <a:r>
              <a:rPr lang="ru-RU" sz="1800" smtClean="0">
                <a:solidFill>
                  <a:srgbClr val="002060"/>
                </a:solidFill>
              </a:rPr>
              <a:t>отвечает эталонам в их ближайшем окружении.</a:t>
            </a:r>
          </a:p>
          <a:p>
            <a:endParaRPr lang="ru-RU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395288" y="620713"/>
            <a:ext cx="7993062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«</a:t>
            </a:r>
            <a:r>
              <a:rPr lang="ru-RU" sz="2800" b="1" smtClean="0">
                <a:solidFill>
                  <a:srgbClr val="002060"/>
                </a:solidFill>
              </a:rPr>
              <a:t>Память в этом возрасте становится мыслящей, а восприятие – думающим»</a:t>
            </a:r>
          </a:p>
          <a:p>
            <a:pPr algn="r">
              <a:buFontTx/>
              <a:buNone/>
            </a:pPr>
            <a:endParaRPr lang="ru-RU" sz="2000" smtClean="0">
              <a:solidFill>
                <a:srgbClr val="002060"/>
              </a:solidFill>
            </a:endParaRPr>
          </a:p>
          <a:p>
            <a:pPr algn="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Д. Б. Эльконин</a:t>
            </a:r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17411" name="AutoShape 2" descr="https://semeinypsiholog.by/wp-content/uploads/2016/12/1216890-011759-39x2204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36838"/>
            <a:ext cx="4535487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42988" y="-242888"/>
            <a:ext cx="6870700" cy="1600201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РЕКОМЕНДАЦИИ РОДИТЕЛЯМ</a:t>
            </a:r>
            <a:r>
              <a:rPr lang="ru-RU" sz="2800" smtClean="0">
                <a:solidFill>
                  <a:schemeClr val="tx2"/>
                </a:solidFill>
              </a:rPr>
              <a:t>: </a:t>
            </a:r>
            <a:br>
              <a:rPr lang="ru-RU" sz="2800" smtClean="0">
                <a:solidFill>
                  <a:schemeClr val="tx2"/>
                </a:solidFill>
              </a:rPr>
            </a:br>
            <a:endParaRPr lang="ru-RU" sz="2800" smtClean="0">
              <a:solidFill>
                <a:schemeClr val="tx2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11188" y="1341438"/>
            <a:ext cx="7696200" cy="20018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i="1" smtClean="0">
                <a:solidFill>
                  <a:srgbClr val="002060"/>
                </a:solidFill>
              </a:rPr>
              <a:t>«На ошибках учатся» </a:t>
            </a:r>
          </a:p>
          <a:p>
            <a:pPr>
              <a:buFontTx/>
              <a:buNone/>
            </a:pPr>
            <a:endParaRPr lang="ru-RU" sz="2000" i="1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2000" smtClean="0"/>
              <a:t>     </a:t>
            </a:r>
            <a:r>
              <a:rPr lang="ru-RU" sz="2000" smtClean="0">
                <a:solidFill>
                  <a:srgbClr val="002060"/>
                </a:solidFill>
              </a:rPr>
              <a:t>Позволяйте вашему ребенку встречаться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с отрицательными последствиями своих действий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(или своего бездействия).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Только тогда он будет взрослеть и становиться «сознательным». Нам приходится набираться мужества и сознательно давать детям делать ошибки, чтобы они научились быть самостоятельными.</a:t>
            </a:r>
          </a:p>
          <a:p>
            <a:pPr algn="ctr">
              <a:buFontTx/>
              <a:buNone/>
            </a:pPr>
            <a:endParaRPr lang="ru-RU" sz="1200" smtClean="0"/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Возьмите лист бумаги, разделите его вертикальной линией пополам. Над левой частью напишите: «Сам»,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над правой — «Вместе».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6870700" cy="16002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РЕКОМЕНДАЦИИ РОДИТЕЛЯМ: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  <a:br>
              <a:rPr lang="ru-RU" sz="2800" smtClean="0">
                <a:solidFill>
                  <a:schemeClr val="tx2"/>
                </a:solidFill>
              </a:rPr>
            </a:br>
            <a:endParaRPr lang="ru-RU" sz="2800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696200" cy="36576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000" smtClean="0"/>
              <a:t>    </a:t>
            </a:r>
            <a:r>
              <a:rPr lang="ru-RU" sz="2000" smtClean="0">
                <a:solidFill>
                  <a:srgbClr val="002060"/>
                </a:solidFill>
              </a:rPr>
              <a:t>Постарайтесь обращать внимание не только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на отрицательные, но и на положительные стороны поведения вашего ребенка.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Для начала найдите в течение дня несколько положительных поводов сказать ребенку добрые слова. </a:t>
            </a:r>
          </a:p>
          <a:p>
            <a:pPr algn="ctr">
              <a:buFontTx/>
              <a:buNone/>
            </a:pPr>
            <a:endParaRPr lang="ru-RU" sz="140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1800" smtClean="0">
                <a:solidFill>
                  <a:srgbClr val="002060"/>
                </a:solidFill>
              </a:rPr>
              <a:t>Например: </a:t>
            </a:r>
            <a:r>
              <a:rPr lang="ru-RU" sz="1800" smtClean="0">
                <a:solidFill>
                  <a:schemeClr val="tx2"/>
                </a:solidFill>
              </a:rPr>
              <a:t>«Спасибо, что ты сходил в магазин за продуктами», </a:t>
            </a:r>
            <a:endParaRPr lang="ru-RU" sz="1800" smtClean="0">
              <a:solidFill>
                <a:schemeClr val="tx2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1800" smtClean="0">
                <a:solidFill>
                  <a:schemeClr val="tx2"/>
                </a:solidFill>
              </a:rPr>
              <a:t>«Мне нравится готовить с тобой вместе».</a:t>
            </a:r>
          </a:p>
        </p:txBody>
      </p:sp>
      <p:pic>
        <p:nvPicPr>
          <p:cNvPr id="19459" name="Picture 2" descr="https://avatars.mds.yandex.net/get-zen_doc/98843/pub_5c7e94ded8951d00b4cb59df_5c7e9513f65a0e00b3d4bd9c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221163"/>
            <a:ext cx="35782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6870700" cy="1600200"/>
          </a:xfrm>
        </p:spPr>
        <p:txBody>
          <a:bodyPr/>
          <a:lstStyle/>
          <a:p>
            <a:r>
              <a:rPr lang="ru-RU" sz="2800" b="1" smtClean="0">
                <a:solidFill>
                  <a:schemeClr val="tx2"/>
                </a:solidFill>
              </a:rPr>
              <a:t>РЕКОМЕНДАЦИИ РОДИТЕЛЯМ:</a:t>
            </a:r>
            <a:r>
              <a:rPr lang="ru-RU" sz="2800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</a:rPr>
              <a:t/>
            </a:r>
            <a:br>
              <a:rPr lang="ru-RU" smtClean="0">
                <a:solidFill>
                  <a:schemeClr val="tx2"/>
                </a:solidFill>
              </a:rPr>
            </a:br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7696200" cy="20875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     </a:t>
            </a:r>
            <a:r>
              <a:rPr lang="ru-RU" sz="2800" smtClean="0">
                <a:solidFill>
                  <a:srgbClr val="002060"/>
                </a:solidFill>
              </a:rPr>
              <a:t>Детям не только нужен порядок, </a:t>
            </a:r>
            <a:endParaRPr lang="ru-RU" sz="28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режим и правила поведения,</a:t>
            </a:r>
          </a:p>
          <a:p>
            <a:pPr algn="ctr">
              <a:buFontTx/>
              <a:buNone/>
            </a:pPr>
            <a:r>
              <a:rPr lang="ru-RU" sz="2800" smtClean="0">
                <a:solidFill>
                  <a:srgbClr val="002060"/>
                </a:solidFill>
              </a:rPr>
              <a:t> они хотят и ждут их! </a:t>
            </a:r>
          </a:p>
          <a:p>
            <a:pPr>
              <a:buFontTx/>
              <a:buNone/>
            </a:pPr>
            <a:endParaRPr lang="ru-RU" sz="180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Это делает их жизнь понятной и предсказуемой, </a:t>
            </a:r>
            <a:endParaRPr lang="ru-RU" sz="2000" smtClean="0">
              <a:solidFill>
                <a:srgbClr val="002060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создает чувство безопасности. </a:t>
            </a:r>
          </a:p>
        </p:txBody>
      </p:sp>
      <p:sp>
        <p:nvSpPr>
          <p:cNvPr id="20483" name="AutoShape 2" descr="https://dshi-kuyanovo.bash.muzkult.ru/media/2020/11/26/1244965435/bezz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4" descr="https://dshi-kuyanovo.bash.muzkult.ru/media/2020/11/26/1244965435/bezz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5" name="Picture 6" descr="https://vip-divan.su/800/600/https/images.zakupka.com/i3/firms/27/257/257429/rasporyadok-dnya-dlya-shkolnikov-mladshih-klassov_f99212106bb82dc_800x600.jpg"/>
          <p:cNvPicPr>
            <a:picLocks noChangeAspect="1" noChangeArrowheads="1"/>
          </p:cNvPicPr>
          <p:nvPr/>
        </p:nvPicPr>
        <p:blipFill>
          <a:blip r:embed="rId2">
            <a:lum bright="-36000" contrast="60000"/>
          </a:blip>
          <a:srcRect/>
          <a:stretch>
            <a:fillRect/>
          </a:stretch>
        </p:blipFill>
        <p:spPr bwMode="auto">
          <a:xfrm>
            <a:off x="3059113" y="3789363"/>
            <a:ext cx="31369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827088" y="-531813"/>
            <a:ext cx="6870700" cy="1600201"/>
          </a:xfrm>
        </p:spPr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Советы родителям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8208962" cy="3657600"/>
          </a:xfrm>
        </p:spPr>
        <p:txBody>
          <a:bodyPr/>
          <a:lstStyle/>
          <a:p>
            <a:r>
              <a:rPr lang="ru-RU" sz="1800" smtClean="0">
                <a:solidFill>
                  <a:srgbClr val="002060"/>
                </a:solidFill>
              </a:rPr>
              <a:t>Завтра, когда ваш ребёнок проснётся, скажите ему : «Доброе утро» и … не ждите ответа. Начинайте день бодро, а не с замечаний и ссор.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Не расставайтесь с ребёнком в ссоре, сначала помиритесь, а потом идите по своим делам.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Это мы, взрослые, ночью отдыхаем, а ребёнок работает – он растёт. Когда он встанет, хорошо покормите его перед школой.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В спорах с ребёнком хоть иногда уступайте, чтобы ему не казалось, будто он вечно не прав. Этим вы и детей научите уступать, признавать свои ошибки.</a:t>
            </a:r>
          </a:p>
          <a:p>
            <a:pPr>
              <a:spcBef>
                <a:spcPct val="0"/>
              </a:spcBef>
            </a:pPr>
            <a:r>
              <a:rPr lang="ru-RU" sz="1800" smtClean="0">
                <a:solidFill>
                  <a:srgbClr val="002060"/>
                </a:solidFill>
              </a:rPr>
              <a:t>Наши разговоры нередко с детьми  бедны, поэтому ещё раз посоветуем: каждый день вслух читайте хорошую книгу. </a:t>
            </a:r>
            <a:endParaRPr lang="ru-RU" sz="1800" smtClean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</a:t>
            </a:r>
            <a:r>
              <a:rPr lang="ru-RU" sz="1800" smtClean="0">
                <a:solidFill>
                  <a:srgbClr val="002060"/>
                </a:solidFill>
              </a:rPr>
              <a:t>Это сильно обогатит ваше духовное общение.</a:t>
            </a:r>
          </a:p>
          <a:p>
            <a:r>
              <a:rPr lang="ru-RU" sz="1800" smtClean="0">
                <a:solidFill>
                  <a:srgbClr val="002060"/>
                </a:solidFill>
              </a:rPr>
              <a:t>Договаривайтесь с ребёнком заранее о тех домашних делах, которые он должен сделать. </a:t>
            </a:r>
            <a:endParaRPr lang="ru-RU" sz="1800" smtClean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             </a:t>
            </a:r>
            <a:r>
              <a:rPr lang="ru-RU" sz="1800" smtClean="0">
                <a:solidFill>
                  <a:srgbClr val="002060"/>
                </a:solidFill>
              </a:rPr>
              <a:t>Старайтесь, чтобы ваше «Сделай, сходи» не застало сына или </a:t>
            </a:r>
            <a:endParaRPr lang="ru-RU" sz="1800" smtClean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sz="1800" smtClean="0">
                <a:solidFill>
                  <a:srgbClr val="002060"/>
                </a:solidFill>
                <a:latin typeface="Arial" charset="0"/>
              </a:rPr>
              <a:t>                           </a:t>
            </a:r>
            <a:r>
              <a:rPr lang="ru-RU" sz="1800" smtClean="0">
                <a:solidFill>
                  <a:srgbClr val="002060"/>
                </a:solidFill>
              </a:rPr>
              <a:t>дочь врасплох, ведь у них тоже могут быть важные дела</a:t>
            </a:r>
          </a:p>
          <a:p>
            <a:pPr>
              <a:buFontTx/>
              <a:buNone/>
            </a:pPr>
            <a:r>
              <a:rPr lang="ru-RU" sz="1600" smtClean="0"/>
              <a:t>     </a:t>
            </a:r>
          </a:p>
          <a:p>
            <a:endParaRPr lang="ru-RU" sz="16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55650" y="0"/>
            <a:ext cx="6870700" cy="1600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ПРИЧИНЫ ШКОЛЬНЫХ ТРУДНОСТЕЙ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611188" y="1700213"/>
            <a:ext cx="7696200" cy="3657600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БИОЛОГИЧЕСКИЕ (соматические заболевания, индивидуальные особенности развития)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СОЦИАЛЬНЫЕ (педагогическая запущенность, конфликт с одноклассниками)</a:t>
            </a:r>
          </a:p>
          <a:p>
            <a:r>
              <a:rPr lang="ru-RU" sz="2000" smtClean="0">
                <a:solidFill>
                  <a:srgbClr val="002060"/>
                </a:solidFill>
              </a:rPr>
              <a:t>ЭМОЦИОНАЛЬНЫЕ  (личный конфликт и непонимание  между учителем и учеником)</a:t>
            </a:r>
          </a:p>
          <a:p>
            <a:endParaRPr lang="ru-RU" smtClean="0"/>
          </a:p>
        </p:txBody>
      </p:sp>
      <p:sp>
        <p:nvSpPr>
          <p:cNvPr id="22531" name="AutoShape 2" descr="https://galinakirillova.ru/wp-content/uploads/2020/12/rebenok-prosit-pomoschi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AutoShape 4" descr="https://galinakirillova.ru/wp-content/uploads/2020/12/rebenok-prosit-pomoschi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AutoShape 6" descr="https://bmshkola.ru/wp-content/uploads/2021/02/sm_shutterstock_11621916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AutoShape 8" descr="https://bmshkola.ru/wp-content/uploads/2021/02/sm_shutterstock_11621916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5" name="Picture 10" descr="https://mir-logiki.ru/wp-content/uploads/b/a/c/bac3cfaa6c2ba7c081a05d92becad4b9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822700"/>
            <a:ext cx="43291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2267</TotalTime>
  <Words>1143</Words>
  <Application>Microsoft Office PowerPoint</Application>
  <PresentationFormat>Экран (4:3)</PresentationFormat>
  <Paragraphs>194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Tahoma</vt:lpstr>
      <vt:lpstr>Arial</vt:lpstr>
      <vt:lpstr>Comic Sans MS</vt:lpstr>
      <vt:lpstr>Calibri</vt:lpstr>
      <vt:lpstr>Пастель</vt:lpstr>
      <vt:lpstr>Пастель</vt:lpstr>
      <vt:lpstr>Проблемы и трудности обучения третьеклассников.  Пути и способы их преодоления  </vt:lpstr>
      <vt:lpstr>Слайд 2</vt:lpstr>
      <vt:lpstr>Особенности возраста</vt:lpstr>
      <vt:lpstr>Слайд 4</vt:lpstr>
      <vt:lpstr>РЕКОМЕНДАЦИИ РОДИТЕЛЯМ:  </vt:lpstr>
      <vt:lpstr>РЕКОМЕНДАЦИИ РОДИТЕЛЯМ:  </vt:lpstr>
      <vt:lpstr>РЕКОМЕНДАЦИИ РОДИТЕЛЯМ:  </vt:lpstr>
      <vt:lpstr>Советы родителям</vt:lpstr>
      <vt:lpstr>ПРИЧИНЫ ШКОЛЬНЫХ ТРУДНОСТЕЙ</vt:lpstr>
      <vt:lpstr>ЧТО ДЕЛАТЬ?</vt:lpstr>
      <vt:lpstr>ПУТИ ПРЕОДОЛЕНИЯ</vt:lpstr>
      <vt:lpstr>ПУТИ ПРЕОДОЛЕНИЯ</vt:lpstr>
      <vt:lpstr>ПУТИ ПРЕОДОЛЕНИЯ</vt:lpstr>
      <vt:lpstr>ПУТИ ПРЕОДОЛЕНИЯ</vt:lpstr>
      <vt:lpstr>ПУТИ ПРЕОДОЛЕНИЯ</vt:lpstr>
      <vt:lpstr>ПУТИ ПРЕОДОЛЕНИЯ</vt:lpstr>
      <vt:lpstr>ПУТИ ПРЕОДОЛЕНИЯ</vt:lpstr>
      <vt:lpstr>Основные проблемы  в обучении, возможные причины и их решение</vt:lpstr>
      <vt:lpstr>Не слышит учителя</vt:lpstr>
      <vt:lpstr>Ходит по классу во время урока, сидит под партой, кривляется и т.д.</vt:lpstr>
      <vt:lpstr>При письме рука устает, дрожит, слабет, тяжелеет, сильно напрягается</vt:lpstr>
      <vt:lpstr>Замечания учителя вызывают слезы, боится отвечать у доски</vt:lpstr>
      <vt:lpstr>Плохо запоминает стихи, услышанный или прочитанный текст</vt:lpstr>
      <vt:lpstr>Плохо различает на слух близкие  по звучанию звуки речи, не дифференцирует мягкие и твердые согласные</vt:lpstr>
      <vt:lpstr>В письменных работах пропускает буквы</vt:lpstr>
      <vt:lpstr>Не может сосредоточиться на задании.  Не понимает инструкцию с первого предъявления</vt:lpstr>
      <vt:lpstr>Ребенок - левша</vt:lpstr>
      <vt:lpstr>Гиперактивный ребенок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Мария</cp:lastModifiedBy>
  <cp:revision>140</cp:revision>
  <dcterms:created xsi:type="dcterms:W3CDTF">2014-09-29T02:42:22Z</dcterms:created>
  <dcterms:modified xsi:type="dcterms:W3CDTF">2023-03-17T07:43:27Z</dcterms:modified>
</cp:coreProperties>
</file>