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52" r:id="rId3"/>
    <p:sldId id="351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3" r:id="rId65"/>
    <p:sldId id="321" r:id="rId66"/>
    <p:sldId id="322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40" r:id="rId83"/>
    <p:sldId id="339" r:id="rId84"/>
    <p:sldId id="344" r:id="rId85"/>
    <p:sldId id="341" r:id="rId86"/>
    <p:sldId id="342" r:id="rId87"/>
    <p:sldId id="343" r:id="rId88"/>
    <p:sldId id="345" r:id="rId89"/>
    <p:sldId id="347" r:id="rId90"/>
    <p:sldId id="346" r:id="rId91"/>
    <p:sldId id="348" r:id="rId92"/>
    <p:sldId id="349" r:id="rId93"/>
    <p:sldId id="350" r:id="rId94"/>
    <p:sldId id="353" r:id="rId9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52FE4D-3CD0-4412-9F8F-08D267A2BE54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3536BD-37B2-4FB1-920E-B6B0A97AD5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15370" cy="4656010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КОМПЛЕКС УПРАЖНЕНИЙ</a:t>
            </a:r>
            <a:br>
              <a:rPr lang="ru-RU" sz="4800" dirty="0">
                <a:solidFill>
                  <a:srgbClr val="C00000"/>
                </a:solidFill>
              </a:rPr>
            </a:br>
            <a:r>
              <a:rPr lang="ru-RU" sz="4800" dirty="0">
                <a:solidFill>
                  <a:srgbClr val="C00000"/>
                </a:solidFill>
              </a:rPr>
              <a:t>по формированию</a:t>
            </a:r>
            <a:br>
              <a:rPr lang="ru-RU" sz="4800" dirty="0">
                <a:solidFill>
                  <a:srgbClr val="C00000"/>
                </a:solidFill>
              </a:rPr>
            </a:br>
            <a:r>
              <a:rPr lang="ru-RU" sz="4800" dirty="0">
                <a:solidFill>
                  <a:srgbClr val="C00000"/>
                </a:solidFill>
              </a:rPr>
              <a:t>интонационной выразительности</a:t>
            </a:r>
            <a:br>
              <a:rPr lang="ru-RU" sz="4800" dirty="0">
                <a:solidFill>
                  <a:srgbClr val="C00000"/>
                </a:solidFill>
              </a:rPr>
            </a:br>
            <a:r>
              <a:rPr lang="ru-RU" sz="4800" dirty="0">
                <a:solidFill>
                  <a:srgbClr val="C00000"/>
                </a:solidFill>
              </a:rPr>
              <a:t>для детей 5 - 10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3786190"/>
            <a:ext cx="7500990" cy="2643206"/>
          </a:xfrm>
        </p:spPr>
        <p:txBody>
          <a:bodyPr>
            <a:normAutofit/>
          </a:bodyPr>
          <a:lstStyle/>
          <a:p>
            <a:r>
              <a:rPr lang="ru-RU" sz="3200" dirty="0"/>
              <a:t>Учитель-логопед </a:t>
            </a:r>
          </a:p>
          <a:p>
            <a:r>
              <a:rPr lang="ru-RU" sz="3200" i="1" dirty="0"/>
              <a:t>Барсукова Марина Валентиновна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64513" y="4303414"/>
            <a:ext cx="51435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abic Typesetting" pitchFamily="66" charset="-78"/>
              </a:rPr>
              <a:t>Волшебный мир звуков</a:t>
            </a:r>
          </a:p>
        </p:txBody>
      </p:sp>
    </p:spTree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14478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!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181600" y="2819400"/>
            <a:ext cx="1676400" cy="152400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14478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УО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33800" y="2667000"/>
            <a:ext cx="1981200" cy="167640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4478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УОА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48000" y="2514600"/>
            <a:ext cx="1981200" cy="167640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УОАЭ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38400" y="2667000"/>
            <a:ext cx="2209800" cy="1676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УОАЭ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38400" y="2667000"/>
            <a:ext cx="2209800" cy="1676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4478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>
                <a:solidFill>
                  <a:srgbClr val="FF0000"/>
                </a:solidFill>
              </a:rPr>
              <a:t>а</a:t>
            </a:r>
            <a:r>
              <a:rPr lang="ru-RU" sz="8800" dirty="0"/>
              <a:t> !   </a:t>
            </a:r>
            <a:r>
              <a:rPr lang="ru-RU" sz="8800" dirty="0">
                <a:solidFill>
                  <a:srgbClr val="FF0000"/>
                </a:solidFill>
              </a:rPr>
              <a:t>а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    </a:t>
            </a:r>
            <a:r>
              <a:rPr lang="ru-RU" sz="8800" dirty="0">
                <a:solidFill>
                  <a:srgbClr val="FF0000"/>
                </a:solidFill>
              </a:rPr>
              <a:t>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76800" y="2667000"/>
            <a:ext cx="1676400" cy="152400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1447800"/>
            <a:ext cx="6477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а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АУ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733800" y="2667000"/>
            <a:ext cx="1981200" cy="167640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1447800"/>
            <a:ext cx="7086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</a:t>
            </a:r>
            <a:r>
              <a:rPr lang="ru-RU" sz="8800" dirty="0">
                <a:solidFill>
                  <a:srgbClr val="FF0000"/>
                </a:solidFill>
              </a:rPr>
              <a:t>а</a:t>
            </a:r>
            <a:r>
              <a:rPr lang="ru-RU" sz="8800" dirty="0"/>
              <a:t>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АУО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429000" y="2667000"/>
            <a:ext cx="1981200" cy="1676400"/>
          </a:xfrm>
          <a:prstGeom prst="straightConnector1">
            <a:avLst/>
          </a:prstGeom>
          <a:ln>
            <a:solidFill>
              <a:srgbClr val="80008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а</a:t>
            </a:r>
            <a:r>
              <a:rPr lang="ru-RU" sz="8800" dirty="0"/>
              <a:t>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АУОЭ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38400" y="2667000"/>
            <a:ext cx="2209800" cy="1676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«Ступенька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нисходящую интонацию от легкого высокого звука,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128586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!</a:t>
            </a:r>
          </a:p>
          <a:p>
            <a:r>
              <a:rPr lang="ru-RU" sz="8800" dirty="0"/>
              <a:t>        </a:t>
            </a:r>
          </a:p>
          <a:p>
            <a:r>
              <a:rPr lang="ru-RU" sz="8800" dirty="0"/>
              <a:t>               </a:t>
            </a:r>
            <a:r>
              <a:rPr lang="ru-RU" sz="8800" dirty="0">
                <a:solidFill>
                  <a:srgbClr val="FF0000"/>
                </a:solidFill>
              </a:rPr>
              <a:t>УОАЭ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38400" y="2667000"/>
            <a:ext cx="2209800" cy="1676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144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такое интонационная выразительность речи?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857784"/>
          </a:xfrm>
        </p:spPr>
        <p:txBody>
          <a:bodyPr/>
          <a:lstStyle/>
          <a:p>
            <a:r>
              <a:rPr lang="ru-RU" dirty="0"/>
              <a:t>Интонация – чередование повышения и понижения голоса в зависимости от смысла фразы (вопрос, утверждение, восклицание)</a:t>
            </a:r>
          </a:p>
          <a:p>
            <a:r>
              <a:rPr lang="ru-RU" dirty="0"/>
              <a:t>Логическое ударение – выделение (с большей силой и длительностью) главного по смыслу слова во фразе.</a:t>
            </a:r>
          </a:p>
          <a:p>
            <a:r>
              <a:rPr lang="ru-RU" dirty="0"/>
              <a:t>Логическая пауза – деление фразы на смысловые отрезки (синтагмы) остановками </a:t>
            </a:r>
            <a:r>
              <a:rPr lang="ru-RU"/>
              <a:t>различной длительности.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u-RU" dirty="0"/>
              <a:t>Вопрос - ответ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000232" y="1857364"/>
            <a:ext cx="5715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О у а у э </a:t>
            </a:r>
            <a:r>
              <a:rPr lang="ru-RU" sz="8000" dirty="0"/>
              <a:t>?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О у а у э </a:t>
            </a:r>
            <a:r>
              <a:rPr lang="ru-RU" sz="8000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u-RU" dirty="0"/>
              <a:t>Вопрос - ответ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071670" y="1785926"/>
            <a:ext cx="57150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о у А у э </a:t>
            </a:r>
            <a:r>
              <a:rPr lang="ru-RU" sz="8000" dirty="0"/>
              <a:t>?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о у А у э </a:t>
            </a:r>
            <a:r>
              <a:rPr lang="ru-RU" sz="80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u-RU" dirty="0"/>
              <a:t>Вопрос - ответ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214546" y="1857364"/>
            <a:ext cx="5172092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о у а у Э </a:t>
            </a:r>
            <a:r>
              <a:rPr lang="ru-RU" sz="8000" dirty="0"/>
              <a:t>?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о у а у Э </a:t>
            </a:r>
            <a:r>
              <a:rPr lang="ru-RU" sz="8000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500174"/>
            <a:ext cx="8343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шу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ШУ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81296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шо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ШО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8343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ша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ША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  <a:p>
            <a:pPr algn="ctr"/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500174"/>
            <a:ext cx="82010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ше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ШЕ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095356" y="3047992"/>
            <a:ext cx="1452562" cy="107157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357818" y="3143248"/>
            <a:ext cx="1643074" cy="785818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</a:t>
            </a:r>
            <a:r>
              <a:rPr lang="ru-RU" sz="8800" dirty="0" err="1">
                <a:solidFill>
                  <a:srgbClr val="002060"/>
                </a:solidFill>
              </a:rPr>
              <a:t>ши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</a:t>
            </a:r>
            <a:r>
              <a:rPr lang="ru-RU" sz="8800" dirty="0">
                <a:solidFill>
                  <a:srgbClr val="002060"/>
                </a:solidFill>
              </a:rPr>
              <a:t>ШИ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838200" y="3048000"/>
            <a:ext cx="1524000" cy="914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29200" y="3124200"/>
            <a:ext cx="1600200" cy="6858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79867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су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СУ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372108" y="305752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80581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со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СО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443546" y="2986082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Методические указания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Упражнения должны быть систематическими, целенаправленными, в игровой форме</a:t>
            </a:r>
          </a:p>
          <a:p>
            <a:pPr lvl="0"/>
            <a:endParaRPr lang="ru-RU"/>
          </a:p>
          <a:p>
            <a:pPr lvl="0"/>
            <a:endParaRPr lang="ru-RU" dirty="0"/>
          </a:p>
          <a:p>
            <a:pPr lvl="0"/>
            <a:r>
              <a:rPr lang="ru-RU" dirty="0"/>
              <a:t>Обозначения: </a:t>
            </a:r>
          </a:p>
          <a:p>
            <a:pPr marL="0" lvl="0" indent="0" defTabSz="255588">
              <a:buNone/>
            </a:pPr>
            <a:endParaRPr lang="ru-RU" sz="2400" dirty="0"/>
          </a:p>
          <a:p>
            <a:pPr marL="0" lvl="0" indent="0" defTabSz="255588">
              <a:buNone/>
            </a:pPr>
            <a:r>
              <a:rPr lang="ru-RU" sz="2400" dirty="0"/>
              <a:t>У – низкое грудное звучание;  у – высокое головное звучание</a:t>
            </a:r>
          </a:p>
          <a:p>
            <a:pPr marL="0" lvl="0" indent="0" defTabSz="255588">
              <a:buNone/>
            </a:pPr>
            <a:endParaRPr lang="ru-RU" sz="2400" dirty="0"/>
          </a:p>
          <a:p>
            <a:pPr marL="0" lvl="0" indent="0" defTabSz="255588">
              <a:buNone/>
            </a:pPr>
            <a:r>
              <a:rPr lang="ru-RU" sz="2400" dirty="0"/>
              <a:t>    - повышение тона голоса;     - понижение тона голоса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786976" y="549990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34893" y="5464983"/>
            <a:ext cx="78661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са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СА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сэ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СЭ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357298"/>
            <a:ext cx="77724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</a:t>
            </a:r>
            <a:r>
              <a:rPr lang="ru-RU" sz="8800" dirty="0" err="1">
                <a:solidFill>
                  <a:srgbClr val="002060"/>
                </a:solidFill>
              </a:rPr>
              <a:t>сы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</a:t>
            </a:r>
            <a:r>
              <a:rPr lang="ru-RU" sz="8800" dirty="0">
                <a:solidFill>
                  <a:srgbClr val="002060"/>
                </a:solidFill>
              </a:rPr>
              <a:t>СЫ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195366" y="3019420"/>
            <a:ext cx="1524000" cy="914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2547" y="3040853"/>
            <a:ext cx="1619256" cy="87155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428736"/>
            <a:ext cx="79153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фу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ФУ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фо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ФО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фа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ФА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фэ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ФЭ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</a:t>
            </a:r>
            <a:r>
              <a:rPr lang="ru-RU" sz="8800" dirty="0" err="1">
                <a:solidFill>
                  <a:srgbClr val="002060"/>
                </a:solidFill>
              </a:rPr>
              <a:t>фы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</a:t>
            </a:r>
            <a:r>
              <a:rPr lang="ru-RU" sz="8800" dirty="0">
                <a:solidFill>
                  <a:srgbClr val="002060"/>
                </a:solidFill>
              </a:rPr>
              <a:t>ФЫ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838200" y="3048000"/>
            <a:ext cx="1524000" cy="914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29200" y="3124200"/>
            <a:ext cx="1600200" cy="6858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ку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КУ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ко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КО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Удивление - ответ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/>
              <a:t>          </a:t>
            </a:r>
            <a:r>
              <a:rPr lang="ru-RU" sz="8000" dirty="0">
                <a:solidFill>
                  <a:srgbClr val="FF0000"/>
                </a:solidFill>
              </a:rPr>
              <a:t>у ?    у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                        У</a:t>
            </a:r>
            <a:r>
              <a:rPr lang="ru-RU" sz="8000" dirty="0"/>
              <a:t>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333500" y="3009900"/>
            <a:ext cx="16764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676900" y="2781300"/>
            <a:ext cx="19812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7400" y="601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Звук издавать с мягким выдохом.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ка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КА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кэ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КЭ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</a:t>
            </a:r>
            <a:r>
              <a:rPr lang="ru-RU" sz="8800" dirty="0" err="1">
                <a:solidFill>
                  <a:srgbClr val="002060"/>
                </a:solidFill>
              </a:rPr>
              <a:t>кы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КЫ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838200" y="3048000"/>
            <a:ext cx="1524000" cy="914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29200" y="3124200"/>
            <a:ext cx="1600200" cy="6858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ту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ТУ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то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ТО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та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ТА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тэ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ТЭ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</a:t>
            </a:r>
            <a:r>
              <a:rPr lang="ru-RU" sz="8800" dirty="0">
                <a:solidFill>
                  <a:srgbClr val="002060"/>
                </a:solidFill>
              </a:rPr>
              <a:t>ты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ТЫ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838200" y="3048000"/>
            <a:ext cx="1524000" cy="914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29200" y="3124200"/>
            <a:ext cx="1600200" cy="6858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пу</a:t>
            </a:r>
            <a:r>
              <a:rPr lang="ru-RU" sz="8800" dirty="0"/>
              <a:t>? 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ПУ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по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ПО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Удивление - ответ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/>
              <a:t>          </a:t>
            </a:r>
            <a:r>
              <a:rPr lang="ru-RU" sz="8000" dirty="0">
                <a:solidFill>
                  <a:srgbClr val="FF0000"/>
                </a:solidFill>
              </a:rPr>
              <a:t>О ?    У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У                         О</a:t>
            </a:r>
            <a:r>
              <a:rPr lang="ru-RU" sz="8000" dirty="0"/>
              <a:t>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295400" y="2590800"/>
            <a:ext cx="2133600" cy="1828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676900" y="2781300"/>
            <a:ext cx="19812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57400" y="601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Звук издавать с мягким выдохом.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>
                <a:solidFill>
                  <a:srgbClr val="002060"/>
                </a:solidFill>
              </a:rPr>
              <a:t>па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</a:t>
            </a:r>
            <a:r>
              <a:rPr lang="ru-RU" sz="8800" dirty="0">
                <a:solidFill>
                  <a:srgbClr val="002060"/>
                </a:solidFill>
              </a:rPr>
              <a:t>ПА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</a:t>
            </a:r>
            <a:r>
              <a:rPr lang="ru-RU" sz="8800" dirty="0" err="1">
                <a:solidFill>
                  <a:srgbClr val="002060"/>
                </a:solidFill>
              </a:rPr>
              <a:t>пэ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  </a:t>
            </a:r>
            <a:r>
              <a:rPr lang="ru-RU" sz="8800" dirty="0">
                <a:solidFill>
                  <a:srgbClr val="002060"/>
                </a:solidFill>
              </a:rPr>
              <a:t>ПЭ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952500" y="2933700"/>
            <a:ext cx="1524000" cy="11430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219700" y="2933700"/>
            <a:ext cx="1676400" cy="990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</a:t>
            </a:r>
            <a:r>
              <a:rPr lang="ru-RU" sz="8800" dirty="0" err="1">
                <a:solidFill>
                  <a:srgbClr val="002060"/>
                </a:solidFill>
              </a:rPr>
              <a:t>пы</a:t>
            </a:r>
            <a:r>
              <a:rPr lang="ru-RU" sz="8800" dirty="0"/>
              <a:t>?   </a:t>
            </a:r>
            <a:r>
              <a:rPr lang="ru-RU" sz="8800" dirty="0">
                <a:solidFill>
                  <a:srgbClr val="FF0000"/>
                </a:solidFill>
              </a:rPr>
              <a:t>У</a:t>
            </a:r>
          </a:p>
          <a:p>
            <a:endParaRPr lang="ru-RU" sz="8800" dirty="0"/>
          </a:p>
          <a:p>
            <a:r>
              <a:rPr lang="ru-RU" sz="8800" dirty="0">
                <a:solidFill>
                  <a:srgbClr val="FF0000"/>
                </a:solidFill>
              </a:rPr>
              <a:t>У</a:t>
            </a:r>
            <a:r>
              <a:rPr lang="ru-RU" sz="8800" dirty="0"/>
              <a:t>                  </a:t>
            </a:r>
            <a:r>
              <a:rPr lang="ru-RU" sz="8800" dirty="0">
                <a:solidFill>
                  <a:srgbClr val="002060"/>
                </a:solidFill>
              </a:rPr>
              <a:t>ПЫ</a:t>
            </a:r>
            <a:r>
              <a:rPr lang="ru-RU" sz="88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838200" y="3048000"/>
            <a:ext cx="1524000" cy="9144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029200" y="3124200"/>
            <a:ext cx="1600200" cy="6858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жу</a:t>
            </a:r>
            <a:r>
              <a:rPr lang="ru-RU" sz="7200" dirty="0"/>
              <a:t>?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У-ШУ</a:t>
            </a:r>
            <a:r>
              <a:rPr lang="ru-RU" sz="6600" dirty="0"/>
              <a:t>                </a:t>
            </a:r>
            <a:r>
              <a:rPr lang="ru-RU" sz="6600" dirty="0">
                <a:solidFill>
                  <a:srgbClr val="002060"/>
                </a:solidFill>
              </a:rPr>
              <a:t>ШУ-ЖУ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8768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жо</a:t>
            </a:r>
            <a:r>
              <a:rPr lang="ru-RU" sz="7200" dirty="0"/>
              <a:t>?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У-ШО</a:t>
            </a:r>
            <a:r>
              <a:rPr lang="ru-RU" sz="6600" dirty="0"/>
              <a:t>              </a:t>
            </a:r>
            <a:r>
              <a:rPr lang="ru-RU" sz="6600" dirty="0">
                <a:solidFill>
                  <a:srgbClr val="002060"/>
                </a:solidFill>
              </a:rPr>
              <a:t>ШО-ЖО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8768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жа</a:t>
            </a:r>
            <a:r>
              <a:rPr lang="ru-RU" sz="7200" dirty="0"/>
              <a:t>?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У-ША</a:t>
            </a:r>
            <a:r>
              <a:rPr lang="ru-RU" sz="6600" dirty="0"/>
              <a:t>              </a:t>
            </a:r>
            <a:r>
              <a:rPr lang="ru-RU" sz="6600" dirty="0">
                <a:solidFill>
                  <a:srgbClr val="002060"/>
                </a:solidFill>
              </a:rPr>
              <a:t>ША-ЖА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5720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>
                <a:solidFill>
                  <a:srgbClr val="002060"/>
                </a:solidFill>
              </a:rPr>
              <a:t>же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У-ШЕ</a:t>
            </a:r>
            <a:r>
              <a:rPr lang="ru-RU" sz="6600" dirty="0"/>
              <a:t>               </a:t>
            </a:r>
            <a:r>
              <a:rPr lang="ru-RU" sz="6600" dirty="0">
                <a:solidFill>
                  <a:srgbClr val="002060"/>
                </a:solidFill>
              </a:rPr>
              <a:t>ШЕ-ЖЕ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7244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жи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У-ШИ</a:t>
            </a:r>
            <a:r>
              <a:rPr lang="ru-RU" sz="6600" dirty="0"/>
              <a:t>              </a:t>
            </a:r>
            <a:r>
              <a:rPr lang="ru-RU" sz="6600" dirty="0">
                <a:solidFill>
                  <a:srgbClr val="002060"/>
                </a:solidFill>
              </a:rPr>
              <a:t>ШИ-ЖИ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7244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зу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У-СУ</a:t>
            </a:r>
            <a:r>
              <a:rPr lang="ru-RU" sz="6600" dirty="0"/>
              <a:t>                  </a:t>
            </a:r>
            <a:r>
              <a:rPr lang="ru-RU" sz="6600" dirty="0">
                <a:solidFill>
                  <a:srgbClr val="002060"/>
                </a:solidFill>
              </a:rPr>
              <a:t>СУ-ЗУ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054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зо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У-СО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СО-ЗО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8768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Удивление - ответ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           А</a:t>
            </a:r>
            <a:r>
              <a:rPr lang="ru-RU" sz="8000" dirty="0"/>
              <a:t> ?    </a:t>
            </a:r>
            <a:r>
              <a:rPr lang="ru-RU" sz="8000" dirty="0">
                <a:solidFill>
                  <a:srgbClr val="FF0000"/>
                </a:solidFill>
              </a:rPr>
              <a:t>О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О                         А</a:t>
            </a:r>
            <a:r>
              <a:rPr lang="ru-RU" sz="8000" dirty="0"/>
              <a:t>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409700" y="2552700"/>
            <a:ext cx="1828800" cy="1752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791200" y="2667000"/>
            <a:ext cx="17526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57400" y="601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Звук издавать с мягким выдохом.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>
                <a:solidFill>
                  <a:srgbClr val="002060"/>
                </a:solidFill>
              </a:rPr>
              <a:t>за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У-СА</a:t>
            </a:r>
            <a:r>
              <a:rPr lang="ru-RU" sz="6600" dirty="0"/>
              <a:t>               </a:t>
            </a:r>
            <a:r>
              <a:rPr lang="ru-RU" sz="6600" dirty="0">
                <a:solidFill>
                  <a:srgbClr val="002060"/>
                </a:solidFill>
              </a:rPr>
              <a:t>СА-ЗА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6482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8800" dirty="0" err="1">
                <a:solidFill>
                  <a:srgbClr val="002060"/>
                </a:solidFill>
              </a:rPr>
              <a:t>зэ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 У-СЭ</a:t>
            </a:r>
            <a:r>
              <a:rPr lang="ru-RU" sz="6600" dirty="0"/>
              <a:t>               </a:t>
            </a:r>
            <a:r>
              <a:rPr lang="ru-RU" sz="6600" dirty="0">
                <a:solidFill>
                  <a:srgbClr val="002060"/>
                </a:solidFill>
              </a:rPr>
              <a:t>СЭ-ЗЭ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8768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9144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зы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У-СЫ</a:t>
            </a:r>
            <a:r>
              <a:rPr lang="ru-RU" sz="6600" dirty="0"/>
              <a:t>                </a:t>
            </a:r>
            <a:r>
              <a:rPr lang="ru-RU" sz="6600" dirty="0">
                <a:solidFill>
                  <a:srgbClr val="002060"/>
                </a:solidFill>
              </a:rPr>
              <a:t>СЫ-ЗЫ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943100" y="300990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953000" y="312420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ву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У-ФУ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ФУ-ВУ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ва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У-ФА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ФА-ВА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вэ</a:t>
            </a:r>
            <a:r>
              <a:rPr lang="ru-RU" sz="7200" dirty="0"/>
              <a:t>? 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У-ФЭ</a:t>
            </a:r>
            <a:r>
              <a:rPr lang="ru-RU" sz="6600" dirty="0"/>
              <a:t>                  </a:t>
            </a:r>
            <a:r>
              <a:rPr lang="ru-RU" sz="6600" dirty="0">
                <a:solidFill>
                  <a:srgbClr val="002060"/>
                </a:solidFill>
              </a:rPr>
              <a:t>ФЭ-ВЭ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4522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405446" y="309562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447800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>
                <a:solidFill>
                  <a:srgbClr val="002060"/>
                </a:solidFill>
              </a:rPr>
              <a:t>вы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У-ФЫ</a:t>
            </a:r>
            <a:r>
              <a:rPr lang="ru-RU" sz="6600" dirty="0"/>
              <a:t>                </a:t>
            </a:r>
            <a:r>
              <a:rPr lang="ru-RU" sz="6600" dirty="0">
                <a:solidFill>
                  <a:srgbClr val="002060"/>
                </a:solidFill>
              </a:rPr>
              <a:t>ФЫ-ВЫ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157398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91132" y="3167058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гу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У-КУ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КУ-ГУ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>
                <a:solidFill>
                  <a:srgbClr val="002060"/>
                </a:solidFill>
              </a:rPr>
              <a:t>га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У-КА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КА-ГА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гэ</a:t>
            </a:r>
            <a:r>
              <a:rPr lang="ru-RU" sz="7200" dirty="0"/>
              <a:t>? 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У-КЭ</a:t>
            </a:r>
            <a:r>
              <a:rPr lang="ru-RU" sz="6600" dirty="0"/>
              <a:t>                  </a:t>
            </a:r>
            <a:r>
              <a:rPr lang="ru-RU" sz="6600" dirty="0">
                <a:solidFill>
                  <a:srgbClr val="002060"/>
                </a:solidFill>
              </a:rPr>
              <a:t>КЭ-ГЭ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4522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405446" y="309562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Удивление - ответ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/>
              <a:t>          </a:t>
            </a:r>
            <a:r>
              <a:rPr lang="ru-RU" sz="8000" dirty="0">
                <a:solidFill>
                  <a:srgbClr val="FF0000"/>
                </a:solidFill>
              </a:rPr>
              <a:t>Э</a:t>
            </a:r>
            <a:r>
              <a:rPr lang="ru-RU" sz="8000" dirty="0"/>
              <a:t> ?    </a:t>
            </a:r>
            <a:r>
              <a:rPr lang="ru-RU" sz="8000" dirty="0">
                <a:solidFill>
                  <a:srgbClr val="FF0000"/>
                </a:solidFill>
              </a:rPr>
              <a:t>А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А                         Э</a:t>
            </a:r>
            <a:r>
              <a:rPr lang="ru-RU" sz="8000" dirty="0"/>
              <a:t>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409700" y="2705100"/>
            <a:ext cx="1828800" cy="1752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867400" y="2743200"/>
            <a:ext cx="19050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7400" y="601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Звук издавать с мягким выдохом.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447800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гы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У-КЫ</a:t>
            </a:r>
            <a:r>
              <a:rPr lang="ru-RU" sz="6600" dirty="0"/>
              <a:t>                </a:t>
            </a:r>
            <a:r>
              <a:rPr lang="ru-RU" sz="6600" dirty="0">
                <a:solidFill>
                  <a:srgbClr val="002060"/>
                </a:solidFill>
              </a:rPr>
              <a:t>КЫ-ГЫ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157398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91132" y="3167058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ду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У-ТУ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ТУ-ДУ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>
                <a:solidFill>
                  <a:srgbClr val="002060"/>
                </a:solidFill>
              </a:rPr>
              <a:t>да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У-ТА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ТА-ДА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дэ</a:t>
            </a:r>
            <a:r>
              <a:rPr lang="ru-RU" sz="7200" dirty="0"/>
              <a:t>? 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У-ТЭ</a:t>
            </a:r>
            <a:r>
              <a:rPr lang="ru-RU" sz="6600" dirty="0"/>
              <a:t>                  </a:t>
            </a:r>
            <a:r>
              <a:rPr lang="ru-RU" sz="6600" dirty="0">
                <a:solidFill>
                  <a:srgbClr val="002060"/>
                </a:solidFill>
              </a:rPr>
              <a:t>ТЭ-ДЭ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4522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405446" y="309562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447800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 err="1">
                <a:solidFill>
                  <a:srgbClr val="002060"/>
                </a:solidFill>
              </a:rPr>
              <a:t>ды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У-ТЫ</a:t>
            </a:r>
            <a:r>
              <a:rPr lang="ru-RU" sz="6600" dirty="0"/>
              <a:t>                </a:t>
            </a:r>
            <a:r>
              <a:rPr lang="ru-RU" sz="6600" dirty="0">
                <a:solidFill>
                  <a:srgbClr val="002060"/>
                </a:solidFill>
              </a:rPr>
              <a:t>ТЫ-ДЫ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157398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91132" y="3167058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бу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У-ПУ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ПУ-БУ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447800"/>
            <a:ext cx="8610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>
                <a:solidFill>
                  <a:srgbClr val="002060"/>
                </a:solidFill>
              </a:rPr>
              <a:t>ба</a:t>
            </a:r>
            <a:r>
              <a:rPr lang="ru-RU" sz="7200" dirty="0"/>
              <a:t>?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 У-ПА</a:t>
            </a:r>
            <a:r>
              <a:rPr lang="ru-RU" sz="6600" dirty="0"/>
              <a:t>                 </a:t>
            </a:r>
            <a:r>
              <a:rPr lang="ru-RU" sz="6600" dirty="0">
                <a:solidFill>
                  <a:srgbClr val="002060"/>
                </a:solidFill>
              </a:rPr>
              <a:t>ПА-БА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9280" y="3195638"/>
            <a:ext cx="1214446" cy="538162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19694" y="3238496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1428736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</a:t>
            </a:r>
            <a:r>
              <a:rPr lang="ru-RU" sz="7200" dirty="0" err="1">
                <a:solidFill>
                  <a:srgbClr val="002060"/>
                </a:solidFill>
              </a:rPr>
              <a:t>бэ</a:t>
            </a:r>
            <a:r>
              <a:rPr lang="ru-RU" sz="7200" dirty="0"/>
              <a:t>?  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У-ПЭ</a:t>
            </a:r>
            <a:r>
              <a:rPr lang="ru-RU" sz="6600" dirty="0"/>
              <a:t>                  </a:t>
            </a:r>
            <a:r>
              <a:rPr lang="ru-RU" sz="6600" dirty="0">
                <a:solidFill>
                  <a:srgbClr val="002060"/>
                </a:solidFill>
              </a:rPr>
              <a:t>ПЭ-БЭ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014522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405446" y="3095620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«Ступеньки вверх и вниз»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3400" y="1219200"/>
            <a:ext cx="8153400" cy="4419600"/>
          </a:xfrm>
          <a:prstGeom prst="rect">
            <a:avLst/>
          </a:prstGeom>
        </p:spPr>
        <p:txBody>
          <a:bodyPr vert="horz" tIns="0">
            <a:noAutofit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7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Передать восходящую и нисходящую интонацию,  не прерывая выдох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447800"/>
            <a:ext cx="85725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/>
              <a:t>          </a:t>
            </a:r>
            <a:r>
              <a:rPr lang="ru-RU" sz="7200" dirty="0">
                <a:solidFill>
                  <a:srgbClr val="002060"/>
                </a:solidFill>
              </a:rPr>
              <a:t>бы</a:t>
            </a:r>
            <a:r>
              <a:rPr lang="ru-RU" sz="7200" dirty="0"/>
              <a:t>?   </a:t>
            </a:r>
            <a:r>
              <a:rPr lang="ru-RU" sz="7200" dirty="0">
                <a:solidFill>
                  <a:srgbClr val="FF0000"/>
                </a:solidFill>
              </a:rPr>
              <a:t>У</a:t>
            </a:r>
          </a:p>
          <a:p>
            <a:endParaRPr lang="ru-RU" sz="7200" dirty="0"/>
          </a:p>
          <a:p>
            <a:r>
              <a:rPr lang="ru-RU" sz="6600" dirty="0">
                <a:solidFill>
                  <a:srgbClr val="002060"/>
                </a:solidFill>
              </a:rPr>
              <a:t> У-ПЫ</a:t>
            </a:r>
            <a:r>
              <a:rPr lang="ru-RU" sz="6600" dirty="0"/>
              <a:t>                </a:t>
            </a:r>
            <a:r>
              <a:rPr lang="ru-RU" sz="6600" dirty="0">
                <a:solidFill>
                  <a:srgbClr val="002060"/>
                </a:solidFill>
              </a:rPr>
              <a:t>ПЫ-БЫ</a:t>
            </a:r>
            <a:r>
              <a:rPr lang="ru-RU" sz="6600" dirty="0"/>
              <a:t>.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2157398" y="3057520"/>
            <a:ext cx="1295400" cy="6096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191132" y="3167058"/>
            <a:ext cx="1219200" cy="457200"/>
          </a:xfrm>
          <a:prstGeom prst="straightConnector1">
            <a:avLst/>
          </a:prstGeom>
          <a:ln>
            <a:solidFill>
              <a:srgbClr val="800080"/>
            </a:solidFill>
            <a:headEnd type="non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5214942" y="1000109"/>
            <a:ext cx="3722324" cy="4857784"/>
          </a:xfrm>
        </p:spPr>
        <p:txBody>
          <a:bodyPr>
            <a:normAutofit fontScale="92500"/>
          </a:bodyPr>
          <a:lstStyle/>
          <a:p>
            <a:r>
              <a:rPr lang="ru-RU" sz="5400" dirty="0"/>
              <a:t>Удивленно</a:t>
            </a:r>
          </a:p>
          <a:p>
            <a:endParaRPr lang="ru-RU" sz="5400" dirty="0"/>
          </a:p>
          <a:p>
            <a:r>
              <a:rPr lang="ru-RU" sz="5400" dirty="0"/>
              <a:t>Радостно</a:t>
            </a:r>
          </a:p>
          <a:p>
            <a:endParaRPr lang="ru-RU" sz="5400" dirty="0"/>
          </a:p>
          <a:p>
            <a:r>
              <a:rPr lang="ru-RU" sz="5400" dirty="0"/>
              <a:t>Испуганно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4005260" cy="4005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Удивление - ответ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8000" dirty="0"/>
              <a:t>          </a:t>
            </a:r>
            <a:r>
              <a:rPr lang="ru-RU" sz="8000" dirty="0">
                <a:solidFill>
                  <a:srgbClr val="FF0000"/>
                </a:solidFill>
              </a:rPr>
              <a:t>Ы</a:t>
            </a:r>
            <a:r>
              <a:rPr lang="ru-RU" sz="8000" dirty="0"/>
              <a:t> ?    </a:t>
            </a:r>
            <a:r>
              <a:rPr lang="ru-RU" sz="8000" dirty="0">
                <a:solidFill>
                  <a:srgbClr val="FF0000"/>
                </a:solidFill>
              </a:rPr>
              <a:t>Э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Э                          Ы</a:t>
            </a:r>
            <a:r>
              <a:rPr lang="ru-RU" sz="8000" dirty="0"/>
              <a:t>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485900" y="2628900"/>
            <a:ext cx="1828800" cy="17526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676900" y="2476500"/>
            <a:ext cx="1828800" cy="16002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7400" y="601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Звук издавать с мягким выдохом.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429124" y="1714488"/>
            <a:ext cx="4500594" cy="4143404"/>
          </a:xfrm>
        </p:spPr>
        <p:txBody>
          <a:bodyPr>
            <a:normAutofit/>
          </a:bodyPr>
          <a:lstStyle/>
          <a:p>
            <a:r>
              <a:rPr lang="ru-RU" sz="4300" b="1" dirty="0"/>
              <a:t>Восторженно</a:t>
            </a:r>
          </a:p>
          <a:p>
            <a:r>
              <a:rPr lang="ru-RU" sz="4300" b="1" dirty="0"/>
              <a:t>Спокойно</a:t>
            </a:r>
          </a:p>
          <a:p>
            <a:r>
              <a:rPr lang="ru-RU" sz="4300" b="1" dirty="0"/>
              <a:t>Вопросительно</a:t>
            </a:r>
          </a:p>
          <a:p>
            <a:r>
              <a:rPr lang="ru-RU" sz="4300" b="1" dirty="0"/>
              <a:t>Задумчиво</a:t>
            </a:r>
          </a:p>
          <a:p>
            <a:r>
              <a:rPr lang="ru-RU" sz="4300" b="1" dirty="0"/>
              <a:t>С сожалением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3786214" cy="31700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2786050" y="3000372"/>
            <a:ext cx="4000528" cy="3214710"/>
          </a:xfrm>
        </p:spPr>
        <p:txBody>
          <a:bodyPr>
            <a:normAutofit/>
          </a:bodyPr>
          <a:lstStyle/>
          <a:p>
            <a:r>
              <a:rPr lang="ru-RU" sz="4300" b="1" dirty="0"/>
              <a:t>Гневно </a:t>
            </a:r>
          </a:p>
          <a:p>
            <a:r>
              <a:rPr lang="ru-RU" sz="4300" b="1" dirty="0"/>
              <a:t>Грустно </a:t>
            </a:r>
          </a:p>
          <a:p>
            <a:r>
              <a:rPr lang="ru-RU" sz="4300" b="1" dirty="0"/>
              <a:t>Радостно </a:t>
            </a:r>
          </a:p>
          <a:p>
            <a:r>
              <a:rPr lang="ru-RU" sz="4300" b="1" dirty="0"/>
              <a:t>Раздраженно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428736"/>
            <a:ext cx="6429420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«Открой дверь!»</a:t>
            </a:r>
            <a:endParaRPr lang="ru-RU" sz="4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2643174" y="3214686"/>
            <a:ext cx="4000528" cy="2714644"/>
          </a:xfrm>
        </p:spPr>
        <p:txBody>
          <a:bodyPr>
            <a:normAutofit/>
          </a:bodyPr>
          <a:lstStyle/>
          <a:p>
            <a:r>
              <a:rPr lang="ru-RU" sz="4300" b="1" dirty="0"/>
              <a:t>Радостно </a:t>
            </a:r>
          </a:p>
          <a:p>
            <a:r>
              <a:rPr lang="ru-RU" sz="4300" b="1" dirty="0"/>
              <a:t>Тревожно </a:t>
            </a:r>
          </a:p>
          <a:p>
            <a:r>
              <a:rPr lang="ru-RU" sz="4300" b="1" dirty="0"/>
              <a:t>С презрением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1500174"/>
            <a:ext cx="564360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«Пришли!»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2428860" y="3000372"/>
            <a:ext cx="4143404" cy="2928958"/>
          </a:xfrm>
        </p:spPr>
        <p:txBody>
          <a:bodyPr>
            <a:normAutofit lnSpcReduction="10000"/>
          </a:bodyPr>
          <a:lstStyle/>
          <a:p>
            <a:r>
              <a:rPr lang="ru-RU" sz="4300" b="1" dirty="0"/>
              <a:t>Восхищенно </a:t>
            </a:r>
          </a:p>
          <a:p>
            <a:r>
              <a:rPr lang="ru-RU" sz="4300" b="1" dirty="0"/>
              <a:t>Удивленно </a:t>
            </a:r>
          </a:p>
          <a:p>
            <a:r>
              <a:rPr lang="ru-RU" sz="4300" b="1" dirty="0"/>
              <a:t>Насмешливо </a:t>
            </a:r>
          </a:p>
          <a:p>
            <a:r>
              <a:rPr lang="ru-RU" sz="4300" b="1" dirty="0"/>
              <a:t>Угрожающе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428736"/>
            <a:ext cx="4572032" cy="101566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«Молодец!»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71968" y="1428736"/>
            <a:ext cx="4572032" cy="101566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«Вот это да!»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1857356" y="2786058"/>
            <a:ext cx="5643602" cy="3857652"/>
          </a:xfrm>
        </p:spPr>
        <p:txBody>
          <a:bodyPr>
            <a:normAutofit fontScale="92500" lnSpcReduction="20000"/>
          </a:bodyPr>
          <a:lstStyle/>
          <a:p>
            <a:r>
              <a:rPr lang="ru-RU" sz="4300" b="1" dirty="0"/>
              <a:t>Удивленный вопрос</a:t>
            </a:r>
          </a:p>
          <a:p>
            <a:r>
              <a:rPr lang="ru-RU" sz="4300" b="1" dirty="0"/>
              <a:t>Радостно </a:t>
            </a:r>
          </a:p>
          <a:p>
            <a:r>
              <a:rPr lang="ru-RU" sz="4300" b="1" dirty="0"/>
              <a:t>С огорчением</a:t>
            </a:r>
          </a:p>
          <a:p>
            <a:r>
              <a:rPr lang="ru-RU" sz="4300" b="1" dirty="0"/>
              <a:t>С уточнением</a:t>
            </a:r>
          </a:p>
          <a:p>
            <a:r>
              <a:rPr lang="ru-RU" sz="4300" b="1" dirty="0"/>
              <a:t>Радостное сообщение друзьям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14422"/>
            <a:ext cx="457203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Снег пошел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1357290" y="1357298"/>
            <a:ext cx="6572296" cy="3929090"/>
          </a:xfrm>
        </p:spPr>
        <p:txBody>
          <a:bodyPr>
            <a:normAutofit/>
          </a:bodyPr>
          <a:lstStyle/>
          <a:p>
            <a:r>
              <a:rPr lang="ru-RU" sz="4300" b="1" dirty="0">
                <a:solidFill>
                  <a:srgbClr val="002060"/>
                </a:solidFill>
              </a:rPr>
              <a:t>Ночью прошел дождь.</a:t>
            </a:r>
          </a:p>
          <a:p>
            <a:endParaRPr lang="ru-RU" sz="4300" b="1" dirty="0">
              <a:solidFill>
                <a:srgbClr val="002060"/>
              </a:solidFill>
            </a:endParaRPr>
          </a:p>
          <a:p>
            <a:r>
              <a:rPr lang="ru-RU" sz="4300" b="1" dirty="0">
                <a:solidFill>
                  <a:srgbClr val="002060"/>
                </a:solidFill>
              </a:rPr>
              <a:t>У дороги шумели тополя.</a:t>
            </a:r>
          </a:p>
          <a:p>
            <a:endParaRPr lang="ru-RU" sz="4300" b="1" dirty="0">
              <a:solidFill>
                <a:srgbClr val="002060"/>
              </a:solidFill>
            </a:endParaRPr>
          </a:p>
          <a:p>
            <a:r>
              <a:rPr lang="ru-RU" sz="4300" b="1" dirty="0">
                <a:solidFill>
                  <a:srgbClr val="002060"/>
                </a:solidFill>
              </a:rPr>
              <a:t>Тихо в зимнем лесу.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«ПОПУГАЙЧИКИ»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600076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Понижать голос к концу фразы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1214414" y="1357298"/>
            <a:ext cx="7000924" cy="3929090"/>
          </a:xfrm>
        </p:spPr>
        <p:txBody>
          <a:bodyPr>
            <a:normAutofit/>
          </a:bodyPr>
          <a:lstStyle/>
          <a:p>
            <a:r>
              <a:rPr lang="ru-RU" sz="4300" b="1" dirty="0">
                <a:solidFill>
                  <a:srgbClr val="002060"/>
                </a:solidFill>
              </a:rPr>
              <a:t>Хорошо зимой в лесу!</a:t>
            </a:r>
          </a:p>
          <a:p>
            <a:endParaRPr lang="ru-RU" sz="4300" b="1" dirty="0">
              <a:solidFill>
                <a:srgbClr val="002060"/>
              </a:solidFill>
            </a:endParaRPr>
          </a:p>
          <a:p>
            <a:r>
              <a:rPr lang="ru-RU" sz="4300" b="1" dirty="0">
                <a:solidFill>
                  <a:srgbClr val="002060"/>
                </a:solidFill>
              </a:rPr>
              <a:t>Пусть сильнее грянет буря!</a:t>
            </a:r>
          </a:p>
          <a:p>
            <a:endParaRPr lang="ru-RU" sz="4300" b="1" dirty="0">
              <a:solidFill>
                <a:srgbClr val="002060"/>
              </a:solidFill>
            </a:endParaRPr>
          </a:p>
          <a:p>
            <a:r>
              <a:rPr lang="ru-RU" sz="4300" b="1" dirty="0">
                <a:solidFill>
                  <a:srgbClr val="002060"/>
                </a:solidFill>
              </a:rPr>
              <a:t>До чего красив закат!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«ПОПУГАЙЧИКИ»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72" y="6000768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Произнести восхищенно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857224" y="1357298"/>
            <a:ext cx="7715304" cy="4429156"/>
          </a:xfrm>
        </p:spPr>
        <p:txBody>
          <a:bodyPr>
            <a:normAutofit/>
          </a:bodyPr>
          <a:lstStyle/>
          <a:p>
            <a:r>
              <a:rPr lang="ru-RU" sz="4300" b="1" u="sng" dirty="0">
                <a:solidFill>
                  <a:srgbClr val="002060"/>
                </a:solidFill>
              </a:rPr>
              <a:t>Как</a:t>
            </a:r>
            <a:r>
              <a:rPr lang="ru-RU" sz="4300" b="1" dirty="0">
                <a:solidFill>
                  <a:srgbClr val="002060"/>
                </a:solidFill>
              </a:rPr>
              <a:t> тебя зовут?</a:t>
            </a:r>
          </a:p>
          <a:p>
            <a:r>
              <a:rPr lang="ru-RU" sz="4300" b="1" u="sng" dirty="0">
                <a:solidFill>
                  <a:srgbClr val="002060"/>
                </a:solidFill>
              </a:rPr>
              <a:t>Сколько</a:t>
            </a:r>
            <a:r>
              <a:rPr lang="ru-RU" sz="4300" b="1" dirty="0">
                <a:solidFill>
                  <a:srgbClr val="002060"/>
                </a:solidFill>
              </a:rPr>
              <a:t> тебе лет?</a:t>
            </a:r>
          </a:p>
          <a:p>
            <a:r>
              <a:rPr lang="ru-RU" sz="4300" b="1" u="sng" dirty="0">
                <a:solidFill>
                  <a:srgbClr val="002060"/>
                </a:solidFill>
              </a:rPr>
              <a:t>Где</a:t>
            </a:r>
            <a:r>
              <a:rPr lang="ru-RU" sz="4300" b="1" dirty="0">
                <a:solidFill>
                  <a:srgbClr val="002060"/>
                </a:solidFill>
              </a:rPr>
              <a:t> ты живешь?</a:t>
            </a:r>
          </a:p>
          <a:p>
            <a:r>
              <a:rPr lang="ru-RU" sz="4300" b="1" dirty="0">
                <a:solidFill>
                  <a:srgbClr val="002060"/>
                </a:solidFill>
              </a:rPr>
              <a:t>Ты живешь в </a:t>
            </a:r>
            <a:r>
              <a:rPr lang="ru-RU" sz="4300" b="1" u="sng" dirty="0">
                <a:solidFill>
                  <a:srgbClr val="002060"/>
                </a:solidFill>
              </a:rPr>
              <a:t>новом</a:t>
            </a:r>
            <a:r>
              <a:rPr lang="ru-RU" sz="4300" b="1" dirty="0">
                <a:solidFill>
                  <a:srgbClr val="002060"/>
                </a:solidFill>
              </a:rPr>
              <a:t> доме?</a:t>
            </a:r>
          </a:p>
          <a:p>
            <a:r>
              <a:rPr lang="ru-RU" sz="4300" b="1" dirty="0">
                <a:solidFill>
                  <a:srgbClr val="002060"/>
                </a:solidFill>
              </a:rPr>
              <a:t>У тебя </a:t>
            </a:r>
            <a:r>
              <a:rPr lang="ru-RU" sz="4300" b="1" u="sng" dirty="0">
                <a:solidFill>
                  <a:srgbClr val="002060"/>
                </a:solidFill>
              </a:rPr>
              <a:t>есть</a:t>
            </a:r>
            <a:r>
              <a:rPr lang="ru-RU" sz="4300" b="1" dirty="0">
                <a:solidFill>
                  <a:srgbClr val="002060"/>
                </a:solidFill>
              </a:rPr>
              <a:t> животные дома?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«ВОПРОСЫ»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214422"/>
            <a:ext cx="7643866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пойдем в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кино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3071810"/>
            <a:ext cx="7643866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пойдем в кино?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4857760"/>
            <a:ext cx="7643866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Мы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пойдем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кино?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1214422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Моя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конфета на столе.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214950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Моя конфета на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столе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Моя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конфета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столе.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ru-RU" dirty="0"/>
              <a:t>Удивление - ответ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8000" dirty="0"/>
              <a:t>          </a:t>
            </a:r>
            <a:r>
              <a:rPr lang="ru-RU" sz="8000" dirty="0">
                <a:solidFill>
                  <a:srgbClr val="FF0000"/>
                </a:solidFill>
              </a:rPr>
              <a:t>Ы</a:t>
            </a:r>
            <a:r>
              <a:rPr lang="ru-RU" sz="8000" dirty="0"/>
              <a:t> ?    </a:t>
            </a:r>
            <a:r>
              <a:rPr lang="ru-RU" sz="8000" dirty="0">
                <a:solidFill>
                  <a:srgbClr val="FF0000"/>
                </a:solidFill>
              </a:rPr>
              <a:t>Ы</a:t>
            </a:r>
          </a:p>
          <a:p>
            <a:pPr>
              <a:buNone/>
            </a:pPr>
            <a:endParaRPr lang="ru-RU" sz="8000" dirty="0"/>
          </a:p>
          <a:p>
            <a:pPr>
              <a:buNone/>
            </a:pPr>
            <a:r>
              <a:rPr lang="ru-RU" sz="8000" dirty="0">
                <a:solidFill>
                  <a:srgbClr val="FF0000"/>
                </a:solidFill>
              </a:rPr>
              <a:t>Ы                          Ы</a:t>
            </a:r>
            <a:r>
              <a:rPr lang="ru-RU" sz="8000" dirty="0"/>
              <a:t>.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714500" y="2628900"/>
            <a:ext cx="1600200" cy="1524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943600" y="2590800"/>
            <a:ext cx="1600200" cy="14478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7400" y="6019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Звук издавать с мягким выдохом.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071546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мне купишь книгу?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мне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купишь книгу?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786190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 мне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купишь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книгу?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143512"/>
            <a:ext cx="8501122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Ты мне купишь </a:t>
            </a:r>
            <a:r>
              <a:rPr lang="ru-RU" sz="66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книгу</a:t>
            </a:r>
            <a:r>
              <a:rPr lang="ru-RU" sz="6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6600" b="1" u="sng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071546"/>
            <a:ext cx="4214842" cy="5509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Сказала тетя:</a:t>
            </a:r>
          </a:p>
          <a:p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Фи, футбол!</a:t>
            </a:r>
          </a:p>
          <a:p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Сказала мама:</a:t>
            </a:r>
          </a:p>
          <a:p>
            <a:r>
              <a:rPr lang="ru-RU" sz="44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Фу. Футбол!</a:t>
            </a:r>
          </a:p>
          <a:p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Сестра сказала:</a:t>
            </a:r>
          </a:p>
          <a:p>
            <a:r>
              <a:rPr lang="ru-RU" sz="44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Ну, футбол!</a:t>
            </a:r>
          </a:p>
          <a:p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я ответил:</a:t>
            </a:r>
          </a:p>
          <a:p>
            <a:r>
              <a:rPr lang="ru-RU" sz="44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Во, футбол!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1214422"/>
            <a:ext cx="3857684" cy="501675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пренебрежением</a:t>
            </a: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отвращением</a:t>
            </a: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Разочарованно </a:t>
            </a: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3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2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Восторженно </a:t>
            </a:r>
            <a:endParaRPr lang="ru-RU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0298" y="1071546"/>
            <a:ext cx="4500594" cy="5509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Спят ли волки?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Спят, спят.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Спят ли пчелки?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Спят, спят.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лисички?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Спят, спят.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 синички?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Спят, спят.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1071546"/>
            <a:ext cx="6715172" cy="55092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Яму копал? – Копал.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яму упал? – Упал.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яме сидишь? – Сижу.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Лестницу ждешь? – Жду.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Яма сыра? – Сыра.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голова? – Цела.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Значит, живой? – Живой.</a:t>
            </a:r>
          </a:p>
          <a:p>
            <a:pPr>
              <a:buFontTx/>
              <a:buChar char="-"/>
            </a:pPr>
            <a:r>
              <a:rPr lang="ru-RU" sz="44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Ну, я пошел домой.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«Мы - артисты»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algn="ctr"/>
            <a:r>
              <a:rPr lang="ru-RU" dirty="0"/>
              <a:t>Литература: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599"/>
          </a:xfrm>
        </p:spPr>
        <p:txBody>
          <a:bodyPr>
            <a:normAutofit/>
          </a:bodyPr>
          <a:lstStyle/>
          <a:p>
            <a:pPr marL="0" indent="0">
              <a:buFont typeface="+mj-lt"/>
              <a:buAutoNum type="arabicPeriod"/>
            </a:pPr>
            <a:r>
              <a:rPr lang="ru-RU" sz="2800" b="1" dirty="0" err="1"/>
              <a:t>Дедюхина</a:t>
            </a:r>
            <a:r>
              <a:rPr lang="ru-RU" sz="2800" b="1" dirty="0"/>
              <a:t> Г.В. </a:t>
            </a:r>
            <a:r>
              <a:rPr lang="ru-RU" sz="2800" dirty="0"/>
              <a:t>Работа над ритмом в </a:t>
            </a:r>
            <a:r>
              <a:rPr lang="ru-RU" sz="2800"/>
              <a:t>логопедической практике: </a:t>
            </a:r>
            <a:r>
              <a:rPr lang="ru-RU" sz="2800" dirty="0" err="1"/>
              <a:t>метод.пособие</a:t>
            </a:r>
            <a:r>
              <a:rPr lang="ru-RU" sz="2800" dirty="0"/>
              <a:t>. – М.: Айрис-пресс, 2006. – 64 с.</a:t>
            </a:r>
          </a:p>
          <a:p>
            <a:pPr marL="0" indent="0">
              <a:buFont typeface="+mj-lt"/>
              <a:buAutoNum type="arabicPeriod"/>
            </a:pPr>
            <a:r>
              <a:rPr lang="ru-RU" sz="2800" b="1" dirty="0"/>
              <a:t>Выгодская И.Г. </a:t>
            </a:r>
            <a:r>
              <a:rPr lang="ru-RU" sz="2800" dirty="0"/>
              <a:t>Устранение заикания у дошкольников в игровых ситуациях. – М.: Просвещение, 1993. – 223 с.</a:t>
            </a:r>
          </a:p>
          <a:p>
            <a:pPr marL="0" indent="0">
              <a:buFont typeface="+mj-lt"/>
              <a:buAutoNum type="arabicPeriod"/>
            </a:pPr>
            <a:r>
              <a:rPr lang="ru-RU" sz="2800" b="1" dirty="0" err="1"/>
              <a:t>Курдвановская</a:t>
            </a:r>
            <a:r>
              <a:rPr lang="ru-RU" sz="2800" b="1" dirty="0"/>
              <a:t> Н.В., Ванюкова Л.С. </a:t>
            </a:r>
            <a:r>
              <a:rPr lang="ru-RU" sz="2800" dirty="0"/>
              <a:t>Формирование слоговой структуры слова: логопедические задания. - М.: ТЦ Сфера, 2007</a:t>
            </a:r>
          </a:p>
          <a:p>
            <a:pPr marL="0" indent="0">
              <a:buFont typeface="+mj-lt"/>
              <a:buAutoNum type="arabicPeriod"/>
            </a:pPr>
            <a:r>
              <a:rPr lang="ru-RU" sz="2800" b="1" dirty="0"/>
              <a:t>Поварова И.А. </a:t>
            </a:r>
            <a:r>
              <a:rPr lang="ru-RU" sz="2800" dirty="0"/>
              <a:t>Практикум для заикающихся. – СПб: «издательство СОЮЗ», 2000. – 128 с.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1466</TotalTime>
  <Words>2173</Words>
  <Application>Microsoft Office PowerPoint</Application>
  <PresentationFormat>Экран (4:3)</PresentationFormat>
  <Paragraphs>502</Paragraphs>
  <Slides>94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94</vt:i4>
      </vt:variant>
    </vt:vector>
  </HeadingPairs>
  <TitlesOfParts>
    <vt:vector size="100" baseType="lpstr">
      <vt:lpstr>Arial</vt:lpstr>
      <vt:lpstr>Franklin Gothic Book</vt:lpstr>
      <vt:lpstr>Franklin Gothic Medium</vt:lpstr>
      <vt:lpstr>Monotype Corsiva</vt:lpstr>
      <vt:lpstr>Wingdings 2</vt:lpstr>
      <vt:lpstr>Трек</vt:lpstr>
      <vt:lpstr>КОМПЛЕКС УПРАЖНЕНИЙ по формированию интонационной выразительности для детей 5 - 10 лет</vt:lpstr>
      <vt:lpstr>Что такое интонационная выразительность речи?</vt:lpstr>
      <vt:lpstr>Методические указания</vt:lpstr>
      <vt:lpstr>Удивление - ответ</vt:lpstr>
      <vt:lpstr>Удивление - ответ</vt:lpstr>
      <vt:lpstr>Удивление - ответ</vt:lpstr>
      <vt:lpstr>Удивление - ответ</vt:lpstr>
      <vt:lpstr>Удивление - ответ</vt:lpstr>
      <vt:lpstr>Удивление - ответ</vt:lpstr>
      <vt:lpstr>«Ступенька вниз»</vt:lpstr>
      <vt:lpstr>«Ступенька вниз»</vt:lpstr>
      <vt:lpstr>«Ступенька вниз»</vt:lpstr>
      <vt:lpstr>«Ступенька вниз»</vt:lpstr>
      <vt:lpstr>«Ступенька вниз»</vt:lpstr>
      <vt:lpstr>«Ступенька вниз»</vt:lpstr>
      <vt:lpstr>«Ступенька вниз»</vt:lpstr>
      <vt:lpstr>«Ступенька вниз»</vt:lpstr>
      <vt:lpstr>«Ступенька вниз»</vt:lpstr>
      <vt:lpstr>«Ступенька вниз»</vt:lpstr>
      <vt:lpstr>Вопрос - ответ</vt:lpstr>
      <vt:lpstr>Вопрос - ответ</vt:lpstr>
      <vt:lpstr>Вопрос - ответ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«Ступеньки вверх и вниз»</vt:lpstr>
      <vt:lpstr>«Мы - артисты»</vt:lpstr>
      <vt:lpstr>«Мы - артисты»</vt:lpstr>
      <vt:lpstr>«Мы - артисты»</vt:lpstr>
      <vt:lpstr>«Мы - артисты»</vt:lpstr>
      <vt:lpstr>«Мы - артисты»</vt:lpstr>
      <vt:lpstr>«Мы - артисты»</vt:lpstr>
      <vt:lpstr>«ПОПУГАЙЧИКИ»</vt:lpstr>
      <vt:lpstr>«ПОПУГАЙЧИКИ»</vt:lpstr>
      <vt:lpstr>«ВОПРОСЫ»</vt:lpstr>
      <vt:lpstr>«Мы - артисты»</vt:lpstr>
      <vt:lpstr>«Мы - артисты»</vt:lpstr>
      <vt:lpstr>«Мы - артисты»</vt:lpstr>
      <vt:lpstr>«Мы - артисты»</vt:lpstr>
      <vt:lpstr>«Мы - артисты»</vt:lpstr>
      <vt:lpstr>«Мы - артисты»</vt:lpstr>
      <vt:lpstr>Литература: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УПРАЖНЕНИЙ по формированию интонационной выразительности</dc:title>
  <dc:creator>ЦПМСС Ростов</dc:creator>
  <cp:lastModifiedBy>ЦПМСС Ростов</cp:lastModifiedBy>
  <cp:revision>33</cp:revision>
  <dcterms:created xsi:type="dcterms:W3CDTF">2017-02-16T07:06:11Z</dcterms:created>
  <dcterms:modified xsi:type="dcterms:W3CDTF">2019-05-17T10:13:09Z</dcterms:modified>
</cp:coreProperties>
</file>