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94660"/>
  </p:normalViewPr>
  <p:slideViewPr>
    <p:cSldViewPr>
      <p:cViewPr varScale="1">
        <p:scale>
          <a:sx n="68" d="100"/>
          <a:sy n="68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E0DF509-8FD8-4306-BE50-54199D0B8139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E0DF509-8FD8-4306-BE50-54199D0B8139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571480"/>
            <a:ext cx="7408742" cy="4369688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rgbClr val="FFC000"/>
                </a:solidFill>
              </a:rPr>
              <a:t>КОМПЛЕКС </a:t>
            </a:r>
            <a:r>
              <a:rPr lang="ru-RU" sz="6600" dirty="0" err="1">
                <a:solidFill>
                  <a:srgbClr val="FFC000"/>
                </a:solidFill>
              </a:rPr>
              <a:t>РЕЛАКСАЦИОННых</a:t>
            </a:r>
            <a:r>
              <a:rPr lang="ru-RU" sz="6600" dirty="0">
                <a:solidFill>
                  <a:srgbClr val="FFC000"/>
                </a:solidFill>
              </a:rPr>
              <a:t> упражнений</a:t>
            </a:r>
            <a:br>
              <a:rPr lang="ru-RU" sz="6600" dirty="0">
                <a:solidFill>
                  <a:srgbClr val="FFC000"/>
                </a:solidFill>
              </a:rPr>
            </a:b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429132"/>
            <a:ext cx="7408742" cy="1752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УЧИТЕЛЬ-ЛОГОПЕД </a:t>
            </a:r>
          </a:p>
          <a:p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БАРСУКОВА МАРИНА ВАЛЕНТИНОВНА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Штанга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3714776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Мы готовимся к рекорду,  Будем заниматься спортом. </a:t>
            </a:r>
            <a:endParaRPr lang="ru-RU" dirty="0"/>
          </a:p>
          <a:p>
            <a:pPr>
              <a:buNone/>
            </a:pPr>
            <a:r>
              <a:rPr lang="ru-RU" i="1" dirty="0"/>
              <a:t>Штангу с пола поднимаем… Крепко держим… – И бросаем!</a:t>
            </a:r>
            <a:endParaRPr lang="ru-RU" dirty="0"/>
          </a:p>
          <a:p>
            <a:pPr>
              <a:buNone/>
            </a:pPr>
            <a:r>
              <a:rPr lang="ru-RU" i="1" dirty="0"/>
              <a:t>Нам становится понятно:  Расслабление – приятно.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штанга.gif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4459" r="2273" b="14389"/>
          <a:stretch/>
        </p:blipFill>
        <p:spPr>
          <a:xfrm>
            <a:off x="3929058" y="1916832"/>
            <a:ext cx="4945206" cy="3600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Кораблик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3571900" cy="55007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/>
              <a:t>Стало палубу качать. </a:t>
            </a:r>
            <a:endParaRPr lang="ru-RU" dirty="0"/>
          </a:p>
          <a:p>
            <a:pPr>
              <a:buNone/>
            </a:pPr>
            <a:r>
              <a:rPr lang="ru-RU" i="1" dirty="0"/>
              <a:t>Ногу к палубе прижать! </a:t>
            </a:r>
            <a:endParaRPr lang="ru-RU" dirty="0"/>
          </a:p>
          <a:p>
            <a:pPr>
              <a:buNone/>
            </a:pPr>
            <a:r>
              <a:rPr lang="ru-RU" i="1" dirty="0"/>
              <a:t>Крепче ногу прижимаем,</a:t>
            </a:r>
            <a:endParaRPr lang="ru-RU" dirty="0"/>
          </a:p>
          <a:p>
            <a:pPr>
              <a:buNone/>
            </a:pPr>
            <a:r>
              <a:rPr lang="ru-RU" i="1" dirty="0"/>
              <a:t>А другую – расслабляем! </a:t>
            </a:r>
            <a:endParaRPr lang="ru-RU" dirty="0"/>
          </a:p>
          <a:p>
            <a:pPr>
              <a:buNone/>
            </a:pPr>
            <a:r>
              <a:rPr lang="ru-RU" i="1" dirty="0"/>
              <a:t>Снова руки на колени, </a:t>
            </a:r>
            <a:endParaRPr lang="ru-RU" dirty="0"/>
          </a:p>
          <a:p>
            <a:pPr>
              <a:buNone/>
            </a:pPr>
            <a:r>
              <a:rPr lang="ru-RU" i="1" dirty="0"/>
              <a:t>Наши мышцы не устали </a:t>
            </a:r>
            <a:endParaRPr lang="ru-RU" dirty="0"/>
          </a:p>
          <a:p>
            <a:pPr>
              <a:buNone/>
            </a:pPr>
            <a:r>
              <a:rPr lang="ru-RU" i="1" dirty="0"/>
              <a:t>А теперь – немного лени… </a:t>
            </a:r>
            <a:endParaRPr lang="ru-RU" dirty="0"/>
          </a:p>
          <a:p>
            <a:pPr>
              <a:buNone/>
            </a:pPr>
            <a:r>
              <a:rPr lang="ru-RU" i="1" dirty="0"/>
              <a:t>И еще послушней стали. </a:t>
            </a:r>
            <a:endParaRPr lang="ru-RU" dirty="0"/>
          </a:p>
        </p:txBody>
      </p:sp>
      <p:pic>
        <p:nvPicPr>
          <p:cNvPr id="5" name="Содержимое 4" descr="кораблик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-10000" contrast="30000"/>
          </a:blip>
          <a:srcRect l="2474" r="3775"/>
          <a:stretch>
            <a:fillRect/>
          </a:stretch>
        </p:blipFill>
        <p:spPr>
          <a:xfrm>
            <a:off x="3643305" y="1643050"/>
            <a:ext cx="5238991" cy="421484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Шарик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071546"/>
            <a:ext cx="3757642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Вот как шарик надуваем! </a:t>
            </a:r>
            <a:endParaRPr lang="ru-RU" dirty="0"/>
          </a:p>
          <a:p>
            <a:pPr>
              <a:buNone/>
            </a:pPr>
            <a:r>
              <a:rPr lang="ru-RU" i="1" dirty="0"/>
              <a:t>А рукою проверяем. (Делается вдох.)</a:t>
            </a:r>
            <a:endParaRPr lang="ru-RU" dirty="0"/>
          </a:p>
          <a:p>
            <a:pPr>
              <a:buNone/>
            </a:pPr>
            <a:r>
              <a:rPr lang="ru-RU" i="1" dirty="0"/>
              <a:t>Шарик лопнул – выдыхаем, </a:t>
            </a:r>
            <a:endParaRPr lang="ru-RU" dirty="0"/>
          </a:p>
          <a:p>
            <a:pPr>
              <a:buNone/>
            </a:pPr>
            <a:r>
              <a:rPr lang="ru-RU" i="1" dirty="0"/>
              <a:t>Наши мышцы расслабляем!</a:t>
            </a:r>
            <a:endParaRPr lang="ru-RU" dirty="0"/>
          </a:p>
          <a:p>
            <a:pPr>
              <a:buNone/>
            </a:pPr>
            <a:r>
              <a:rPr lang="ru-RU" i="1" dirty="0"/>
              <a:t>Дышится легко... ровно... глубоко...</a:t>
            </a:r>
            <a:endParaRPr lang="ru-RU" dirty="0"/>
          </a:p>
        </p:txBody>
      </p:sp>
      <p:pic>
        <p:nvPicPr>
          <p:cNvPr id="5" name="Содержимое 4" descr="шарик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24074"/>
          <a:stretch>
            <a:fillRect/>
          </a:stretch>
        </p:blipFill>
        <p:spPr>
          <a:xfrm>
            <a:off x="4214810" y="1000108"/>
            <a:ext cx="4000528" cy="53340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Любопытная Варвара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928670"/>
            <a:ext cx="3929090" cy="59293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/>
              <a:t>Любопытная Варвара– </a:t>
            </a:r>
            <a:endParaRPr lang="ru-RU" dirty="0"/>
          </a:p>
          <a:p>
            <a:pPr>
              <a:buNone/>
            </a:pPr>
            <a:r>
              <a:rPr lang="ru-RU" i="1" dirty="0"/>
              <a:t>Смотрит влево</a:t>
            </a:r>
            <a:endParaRPr lang="ru-RU" dirty="0"/>
          </a:p>
          <a:p>
            <a:pPr marL="0" indent="36513">
              <a:buNone/>
            </a:pPr>
            <a:r>
              <a:rPr lang="ru-RU" i="1" dirty="0"/>
              <a:t>Возвращается обратно – Расслабление приятно! </a:t>
            </a:r>
          </a:p>
          <a:p>
            <a:pPr>
              <a:buNone/>
            </a:pPr>
            <a:r>
              <a:rPr lang="ru-RU" i="1" dirty="0"/>
              <a:t>Смотрит вправо..</a:t>
            </a:r>
          </a:p>
          <a:p>
            <a:pPr marL="0" indent="36513">
              <a:buNone/>
            </a:pPr>
            <a:r>
              <a:rPr lang="ru-RU" i="1" dirty="0"/>
              <a:t>Возвращается обратно – Расслабление приятно! </a:t>
            </a:r>
          </a:p>
          <a:p>
            <a:pPr>
              <a:buNone/>
            </a:pPr>
            <a:r>
              <a:rPr lang="ru-RU" i="1" dirty="0"/>
              <a:t>Шея не напряжена!</a:t>
            </a:r>
            <a:endParaRPr lang="ru-RU" dirty="0"/>
          </a:p>
          <a:p>
            <a:pPr>
              <a:buNone/>
            </a:pPr>
            <a:r>
              <a:rPr lang="ru-RU" i="1" dirty="0"/>
              <a:t>И </a:t>
            </a:r>
            <a:r>
              <a:rPr lang="ru-RU" i="1" dirty="0" err="1"/>
              <a:t>рассла-а-бле-на</a:t>
            </a:r>
            <a:r>
              <a:rPr lang="ru-RU" i="1" dirty="0"/>
              <a:t>...</a:t>
            </a:r>
            <a:endParaRPr lang="ru-RU" dirty="0"/>
          </a:p>
          <a:p>
            <a:pPr marL="0" indent="36513">
              <a:buNone/>
            </a:pPr>
            <a:endParaRPr lang="ru-RU" i="1" dirty="0"/>
          </a:p>
          <a:p>
            <a:pPr marL="0" indent="36513">
              <a:buNone/>
            </a:pPr>
            <a:r>
              <a:rPr lang="ru-RU" i="1" dirty="0"/>
              <a:t>А Варвара смотрит вверх! </a:t>
            </a:r>
            <a:br>
              <a:rPr lang="ru-RU" i="1" dirty="0"/>
            </a:br>
            <a:r>
              <a:rPr lang="ru-RU" i="1" dirty="0"/>
              <a:t>Возвращается обратно – Расслабление приятно! </a:t>
            </a:r>
            <a:br>
              <a:rPr lang="ru-RU" i="1" dirty="0"/>
            </a:br>
            <a:r>
              <a:rPr lang="ru-RU" i="1" dirty="0"/>
              <a:t>Шея не напряжена </a:t>
            </a:r>
            <a:br>
              <a:rPr lang="ru-RU" i="1" dirty="0"/>
            </a:br>
            <a:r>
              <a:rPr lang="ru-RU" i="1" dirty="0"/>
              <a:t>И </a:t>
            </a:r>
            <a:r>
              <a:rPr lang="ru-RU" i="1" dirty="0" err="1"/>
              <a:t>рассла-а-бле-на</a:t>
            </a:r>
            <a:r>
              <a:rPr lang="ru-RU" i="1" dirty="0"/>
              <a:t>...</a:t>
            </a: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D:\мое\рь\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4357686" y="1571612"/>
            <a:ext cx="4464875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Хоботок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3429024" cy="4840303"/>
          </a:xfrm>
        </p:spPr>
        <p:txBody>
          <a:bodyPr/>
          <a:lstStyle/>
          <a:p>
            <a:pPr>
              <a:buNone/>
            </a:pPr>
            <a:r>
              <a:rPr lang="ru-RU" i="1" dirty="0"/>
              <a:t>Подражаю я слону:</a:t>
            </a:r>
          </a:p>
          <a:p>
            <a:pPr>
              <a:buNone/>
            </a:pPr>
            <a:r>
              <a:rPr lang="ru-RU" i="1" dirty="0"/>
              <a:t>Губы «хоботком» тяну. </a:t>
            </a:r>
            <a:endParaRPr lang="ru-RU" dirty="0"/>
          </a:p>
          <a:p>
            <a:pPr>
              <a:buNone/>
            </a:pPr>
            <a:r>
              <a:rPr lang="ru-RU" i="1" dirty="0"/>
              <a:t>А теперь их отпускаю</a:t>
            </a:r>
          </a:p>
          <a:p>
            <a:pPr>
              <a:buNone/>
            </a:pPr>
            <a:r>
              <a:rPr lang="ru-RU" i="1" dirty="0"/>
              <a:t>И на место возвращаю. </a:t>
            </a:r>
            <a:endParaRPr lang="ru-RU" dirty="0"/>
          </a:p>
          <a:p>
            <a:pPr>
              <a:buNone/>
            </a:pPr>
            <a:r>
              <a:rPr lang="ru-RU" i="1" dirty="0"/>
              <a:t> Губы не напряжены</a:t>
            </a:r>
          </a:p>
          <a:p>
            <a:pPr>
              <a:buNone/>
            </a:pPr>
            <a:r>
              <a:rPr lang="ru-RU" i="1" dirty="0"/>
              <a:t> И </a:t>
            </a:r>
            <a:r>
              <a:rPr lang="ru-RU" i="1" dirty="0" err="1"/>
              <a:t>рассла-а-бле-ны</a:t>
            </a:r>
            <a:r>
              <a:rPr lang="ru-RU" i="1" dirty="0"/>
              <a:t>...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слоник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740" t="9132" r="2740" b="6849"/>
          <a:stretch>
            <a:fillRect/>
          </a:stretch>
        </p:blipFill>
        <p:spPr>
          <a:xfrm>
            <a:off x="3714744" y="1785926"/>
            <a:ext cx="5143536" cy="365929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Лягушки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85860"/>
            <a:ext cx="3429024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Вот понравится лягушкам:  </a:t>
            </a:r>
          </a:p>
          <a:p>
            <a:pPr>
              <a:buNone/>
            </a:pPr>
            <a:r>
              <a:rPr lang="ru-RU" i="1" dirty="0"/>
              <a:t>Тянем губы прямо к ушкам! </a:t>
            </a:r>
            <a:endParaRPr lang="ru-RU" dirty="0"/>
          </a:p>
          <a:p>
            <a:pPr>
              <a:buNone/>
            </a:pPr>
            <a:r>
              <a:rPr lang="ru-RU" i="1" dirty="0"/>
              <a:t>Потяну – перестану.</a:t>
            </a:r>
          </a:p>
          <a:p>
            <a:pPr>
              <a:buNone/>
            </a:pPr>
            <a:r>
              <a:rPr lang="ru-RU" i="1" dirty="0"/>
              <a:t>И нисколько не устану! </a:t>
            </a:r>
            <a:endParaRPr lang="ru-RU" dirty="0"/>
          </a:p>
          <a:p>
            <a:pPr>
              <a:buNone/>
            </a:pPr>
            <a:r>
              <a:rPr lang="ru-RU" i="1" dirty="0"/>
              <a:t>Губы не напряжены </a:t>
            </a:r>
            <a:endParaRPr lang="ru-RU" dirty="0"/>
          </a:p>
          <a:p>
            <a:pPr>
              <a:buNone/>
            </a:pPr>
            <a:r>
              <a:rPr lang="ru-RU" i="1" dirty="0"/>
              <a:t>И </a:t>
            </a:r>
            <a:r>
              <a:rPr lang="ru-RU" i="1" dirty="0" err="1"/>
              <a:t>рассла-а-бле-ны</a:t>
            </a:r>
            <a:r>
              <a:rPr lang="ru-RU" i="1" dirty="0"/>
              <a:t>...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10000"/>
          </a:blip>
          <a:srcRect l="8333" t="7486" r="7682" b="7898"/>
          <a:stretch>
            <a:fillRect/>
          </a:stretch>
        </p:blipFill>
        <p:spPr bwMode="auto">
          <a:xfrm>
            <a:off x="3810739" y="1643050"/>
            <a:ext cx="5012411" cy="373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Орешек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85860"/>
            <a:ext cx="3071834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Зубы крепче мы сожмем, </a:t>
            </a:r>
          </a:p>
          <a:p>
            <a:pPr>
              <a:buNone/>
            </a:pPr>
            <a:r>
              <a:rPr lang="ru-RU" i="1" dirty="0"/>
              <a:t>А потом их разожмем.</a:t>
            </a:r>
            <a:endParaRPr lang="ru-RU" dirty="0"/>
          </a:p>
          <a:p>
            <a:pPr marL="90488" indent="-53975">
              <a:buNone/>
            </a:pPr>
            <a:r>
              <a:rPr lang="ru-RU" i="1" dirty="0"/>
              <a:t>Губы чуть</a:t>
            </a:r>
          </a:p>
          <a:p>
            <a:pPr marL="90488" indent="-53975">
              <a:buNone/>
            </a:pPr>
            <a:r>
              <a:rPr lang="ru-RU" i="1" dirty="0"/>
              <a:t>приоткрываются</a:t>
            </a:r>
          </a:p>
          <a:p>
            <a:pPr marL="90488" indent="-53975">
              <a:buNone/>
            </a:pPr>
            <a:r>
              <a:rPr lang="ru-RU" i="1" dirty="0"/>
              <a:t>Все чудесно расслабляется... </a:t>
            </a:r>
            <a:endParaRPr lang="ru-RU" dirty="0"/>
          </a:p>
        </p:txBody>
      </p:sp>
      <p:pic>
        <p:nvPicPr>
          <p:cNvPr id="5" name="Содержимое 4" descr="орешек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556" t="7822" r="11111" b="10049"/>
          <a:stretch>
            <a:fillRect/>
          </a:stretch>
        </p:blipFill>
        <p:spPr>
          <a:xfrm>
            <a:off x="3643306" y="1428736"/>
            <a:ext cx="5061893" cy="472443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Сердитый язык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3829080" cy="4911741"/>
          </a:xfrm>
        </p:spPr>
        <p:txBody>
          <a:bodyPr>
            <a:normAutofit/>
          </a:bodyPr>
          <a:lstStyle/>
          <a:p>
            <a:pPr marL="90488" indent="-53975">
              <a:buNone/>
            </a:pPr>
            <a:r>
              <a:rPr lang="ru-RU" i="1" dirty="0"/>
              <a:t>С языком случилось что-то: </a:t>
            </a:r>
          </a:p>
          <a:p>
            <a:pPr marL="90488" indent="-53975">
              <a:buNone/>
            </a:pPr>
            <a:r>
              <a:rPr lang="ru-RU" i="1" dirty="0"/>
              <a:t> Он толкает зубы! </a:t>
            </a:r>
            <a:br>
              <a:rPr lang="ru-RU" i="1" dirty="0"/>
            </a:br>
            <a:r>
              <a:rPr lang="ru-RU" i="1" dirty="0"/>
              <a:t>Будто хочет их за что-то </a:t>
            </a:r>
          </a:p>
          <a:p>
            <a:pPr marL="90488" indent="-53975">
              <a:buNone/>
            </a:pPr>
            <a:r>
              <a:rPr lang="ru-RU" i="1" dirty="0"/>
              <a:t> Вытолкнуть за губы! </a:t>
            </a:r>
            <a:br>
              <a:rPr lang="ru-RU" i="1" dirty="0"/>
            </a:br>
            <a:r>
              <a:rPr lang="ru-RU" i="1" dirty="0"/>
              <a:t>Он на место возвращается </a:t>
            </a:r>
            <a:endParaRPr lang="ru-RU" dirty="0"/>
          </a:p>
          <a:p>
            <a:pPr>
              <a:buNone/>
            </a:pPr>
            <a:r>
              <a:rPr lang="ru-RU" i="1" dirty="0"/>
              <a:t> И чудесно расслабляется.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560FE96-CB5F-47F4-866F-FB0FA1D899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87500" l="8667" r="89000"/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3" t="5334" r="7428" b="11635"/>
          <a:stretch/>
        </p:blipFill>
        <p:spPr>
          <a:xfrm>
            <a:off x="4788024" y="1417638"/>
            <a:ext cx="3456384" cy="446610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Горка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3714776" cy="4911741"/>
          </a:xfrm>
        </p:spPr>
        <p:txBody>
          <a:bodyPr>
            <a:normAutofit/>
          </a:bodyPr>
          <a:lstStyle/>
          <a:p>
            <a:pPr marL="90488" indent="-53975">
              <a:buNone/>
            </a:pPr>
            <a:r>
              <a:rPr lang="ru-RU" i="1" dirty="0"/>
              <a:t>Спинка языка сейчас  Станет горочкой у нас! </a:t>
            </a:r>
            <a:br>
              <a:rPr lang="ru-RU" i="1" dirty="0"/>
            </a:br>
            <a:r>
              <a:rPr lang="ru-RU" i="1" dirty="0"/>
              <a:t>Я растаять ей велю –  Напряженья не люблю. </a:t>
            </a:r>
            <a:br>
              <a:rPr lang="ru-RU" i="1" dirty="0"/>
            </a:br>
            <a:r>
              <a:rPr lang="ru-RU" i="1" dirty="0"/>
              <a:t>Язык на место возвращается  </a:t>
            </a:r>
            <a:endParaRPr lang="ru-RU" dirty="0"/>
          </a:p>
          <a:p>
            <a:pPr>
              <a:buNone/>
            </a:pPr>
            <a:r>
              <a:rPr lang="ru-RU" i="1" dirty="0"/>
              <a:t>И чудесно расслабляется.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785926"/>
            <a:ext cx="48577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Внушение «Волшебный сон»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14422"/>
            <a:ext cx="3786214" cy="5357850"/>
          </a:xfrm>
        </p:spPr>
        <p:txBody>
          <a:bodyPr>
            <a:normAutofit fontScale="85000" lnSpcReduction="10000"/>
          </a:bodyPr>
          <a:lstStyle/>
          <a:p>
            <a:pPr marL="90488" indent="-53975">
              <a:buNone/>
            </a:pPr>
            <a:r>
              <a:rPr lang="ru-RU" i="1" dirty="0"/>
              <a:t>Реснички опускаются...  </a:t>
            </a:r>
          </a:p>
          <a:p>
            <a:pPr marL="90488" indent="-53975">
              <a:buNone/>
            </a:pPr>
            <a:r>
              <a:rPr lang="ru-RU" i="1" dirty="0"/>
              <a:t>Глазки закрываются... </a:t>
            </a:r>
            <a:endParaRPr lang="ru-RU" dirty="0"/>
          </a:p>
          <a:p>
            <a:pPr marL="90488" indent="-53975">
              <a:buNone/>
            </a:pPr>
            <a:r>
              <a:rPr lang="ru-RU" i="1" dirty="0"/>
              <a:t>Мы спокойно отдыхаем...  </a:t>
            </a:r>
          </a:p>
          <a:p>
            <a:pPr marL="90488" indent="-53975">
              <a:buNone/>
            </a:pPr>
            <a:r>
              <a:rPr lang="ru-RU" i="1" dirty="0"/>
              <a:t>Сном волшебным засыпаем... </a:t>
            </a:r>
            <a:endParaRPr lang="ru-RU" dirty="0"/>
          </a:p>
          <a:p>
            <a:pPr marL="90488" indent="-53975">
              <a:buNone/>
            </a:pPr>
            <a:r>
              <a:rPr lang="ru-RU" i="1" dirty="0"/>
              <a:t>Дышится легко... ровно... глубоко... </a:t>
            </a:r>
            <a:br>
              <a:rPr lang="ru-RU" i="1" dirty="0"/>
            </a:br>
            <a:endParaRPr lang="ru-RU" i="1" dirty="0"/>
          </a:p>
          <a:p>
            <a:pPr marL="90488" indent="-53975">
              <a:buNone/>
            </a:pPr>
            <a:r>
              <a:rPr lang="ru-RU" i="1" dirty="0"/>
              <a:t>Наши руки отдыхают...</a:t>
            </a:r>
            <a:endParaRPr lang="ru-RU" dirty="0"/>
          </a:p>
          <a:p>
            <a:pPr marL="90488" indent="-53975">
              <a:buNone/>
            </a:pPr>
            <a:r>
              <a:rPr lang="ru-RU" i="1" dirty="0"/>
              <a:t>Ноги тоже отдыхают...</a:t>
            </a:r>
            <a:endParaRPr lang="ru-RU" dirty="0"/>
          </a:p>
          <a:p>
            <a:pPr marL="90488" indent="-53975">
              <a:buNone/>
            </a:pPr>
            <a:r>
              <a:rPr lang="ru-RU" i="1" dirty="0"/>
              <a:t>Отдыхают... засыпают... </a:t>
            </a:r>
            <a:br>
              <a:rPr lang="ru-RU" i="1" dirty="0"/>
            </a:br>
            <a:endParaRPr lang="ru-RU" i="1" dirty="0"/>
          </a:p>
          <a:p>
            <a:pPr marL="90488" indent="-53975">
              <a:buNone/>
            </a:pPr>
            <a:r>
              <a:rPr lang="ru-RU" i="1" dirty="0"/>
              <a:t>Шея не напряжена </a:t>
            </a:r>
            <a:endParaRPr lang="ru-RU" dirty="0"/>
          </a:p>
          <a:p>
            <a:pPr marL="90488" indent="-53975">
              <a:buNone/>
            </a:pPr>
            <a:r>
              <a:rPr lang="ru-RU" i="1" dirty="0"/>
              <a:t>И </a:t>
            </a:r>
            <a:r>
              <a:rPr lang="ru-RU" i="1" dirty="0" err="1"/>
              <a:t>рассла-а-бле-на</a:t>
            </a:r>
            <a:r>
              <a:rPr lang="ru-RU" i="1" dirty="0"/>
              <a:t>...</a:t>
            </a:r>
            <a:br>
              <a:rPr lang="ru-RU" i="1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9766" b="4296"/>
          <a:stretch>
            <a:fillRect/>
          </a:stretch>
        </p:blipFill>
        <p:spPr bwMode="auto">
          <a:xfrm>
            <a:off x="4071934" y="1571611"/>
            <a:ext cx="4857784" cy="41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428604"/>
            <a:ext cx="7929618" cy="569755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предлагаемом комплексе расслабляющих упражнений использована общепринятая методика мышечной релаксации профессора Джекобсона, который предложил обучать расслаблению с помощью предварительных упражнений для напряжения определенных мышц. </a:t>
            </a:r>
          </a:p>
          <a:p>
            <a:r>
              <a:rPr lang="ru-RU" dirty="0"/>
              <a:t>Умение распознавать отдельные группы мышц, выделять их среди всех остальных начинается с расслабления наиболее знакомых, крупных мышц рук, ног, корпуса, шеи.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Внушение «Волшебный сон»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3357586" cy="5072098"/>
          </a:xfrm>
        </p:spPr>
        <p:txBody>
          <a:bodyPr>
            <a:normAutofit/>
          </a:bodyPr>
          <a:lstStyle/>
          <a:p>
            <a:pPr marL="90488" indent="-53975">
              <a:buNone/>
            </a:pPr>
            <a:r>
              <a:rPr lang="ru-RU" i="1" dirty="0"/>
              <a:t>Губы чуть приоткрываются... </a:t>
            </a:r>
            <a:endParaRPr lang="ru-RU" dirty="0"/>
          </a:p>
          <a:p>
            <a:pPr marL="90488" indent="-53975">
              <a:buNone/>
            </a:pPr>
            <a:r>
              <a:rPr lang="ru-RU" i="1" dirty="0"/>
              <a:t>Все чудесно расслабляется. </a:t>
            </a:r>
            <a:endParaRPr lang="ru-RU" dirty="0"/>
          </a:p>
          <a:p>
            <a:pPr marL="90488" indent="-53975">
              <a:buNone/>
            </a:pPr>
            <a:r>
              <a:rPr lang="ru-RU" i="1" dirty="0"/>
              <a:t>Дышится легко... ровно... глубоко... </a:t>
            </a:r>
          </a:p>
          <a:p>
            <a:pPr marL="90488" indent="-53975">
              <a:buNone/>
            </a:pPr>
            <a:endParaRPr lang="ru-RU" dirty="0"/>
          </a:p>
          <a:p>
            <a:pPr marL="90488" indent="-53975">
              <a:buNone/>
            </a:pPr>
            <a:r>
              <a:rPr lang="ru-RU" dirty="0"/>
              <a:t>Длительная пауза.</a:t>
            </a:r>
          </a:p>
          <a:p>
            <a:pPr marL="90488" indent="-53975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9766" b="4296"/>
          <a:stretch>
            <a:fillRect/>
          </a:stretch>
        </p:blipFill>
        <p:spPr bwMode="auto">
          <a:xfrm>
            <a:off x="3857620" y="1643049"/>
            <a:ext cx="5000660" cy="429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643438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Выход из сна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143404" cy="5357850"/>
          </a:xfrm>
        </p:spPr>
        <p:txBody>
          <a:bodyPr>
            <a:normAutofit/>
          </a:bodyPr>
          <a:lstStyle/>
          <a:p>
            <a:pPr marL="90488" indent="-53975">
              <a:buNone/>
            </a:pPr>
            <a:r>
              <a:rPr lang="ru-RU" i="1" dirty="0"/>
              <a:t>Мы спокойно отдыхали, </a:t>
            </a:r>
          </a:p>
          <a:p>
            <a:pPr marL="90488" indent="-53975">
              <a:buNone/>
            </a:pPr>
            <a:r>
              <a:rPr lang="ru-RU" i="1" dirty="0"/>
              <a:t> Сном волшебным засыпали.</a:t>
            </a:r>
            <a:endParaRPr lang="ru-RU" dirty="0"/>
          </a:p>
          <a:p>
            <a:pPr marL="90488" indent="-53975">
              <a:buNone/>
            </a:pPr>
            <a:r>
              <a:rPr lang="ru-RU" i="1" dirty="0"/>
              <a:t>Хорошо нам отдыхать! </a:t>
            </a:r>
            <a:br>
              <a:rPr lang="ru-RU" i="1" dirty="0"/>
            </a:br>
            <a:r>
              <a:rPr lang="ru-RU" i="1" dirty="0"/>
              <a:t>Но пора уже вставать!</a:t>
            </a:r>
            <a:br>
              <a:rPr lang="ru-RU" i="1" dirty="0"/>
            </a:br>
            <a:r>
              <a:rPr lang="ru-RU" i="1" dirty="0"/>
              <a:t>Крепче кулачки сжимаем,</a:t>
            </a:r>
            <a:endParaRPr lang="ru-RU" dirty="0"/>
          </a:p>
          <a:p>
            <a:pPr marL="90488" indent="-53975">
              <a:buNone/>
            </a:pPr>
            <a:r>
              <a:rPr lang="ru-RU" i="1" dirty="0"/>
              <a:t>Их повыше поднимаем</a:t>
            </a:r>
          </a:p>
          <a:p>
            <a:pPr marL="90488" indent="-53975">
              <a:buNone/>
            </a:pPr>
            <a:r>
              <a:rPr lang="ru-RU" i="1" dirty="0"/>
              <a:t>Потянуться! Улыбнуться!</a:t>
            </a:r>
            <a:br>
              <a:rPr lang="ru-RU" i="1" dirty="0"/>
            </a:br>
            <a:r>
              <a:rPr lang="ru-RU" i="1" dirty="0"/>
              <a:t>Всем открыть глаза и встать!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20000" contrast="30000"/>
          </a:blip>
          <a:srcRect r="50868" b="50146"/>
          <a:stretch>
            <a:fillRect/>
          </a:stretch>
        </p:blipFill>
        <p:spPr bwMode="auto">
          <a:xfrm>
            <a:off x="4572000" y="428604"/>
            <a:ext cx="400455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924700" cy="939784"/>
          </a:xfrm>
        </p:spPr>
        <p:txBody>
          <a:bodyPr/>
          <a:lstStyle/>
          <a:p>
            <a:pPr algn="ctr"/>
            <a:r>
              <a:rPr lang="ru-RU" dirty="0"/>
              <a:t>Источники: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572560" cy="5214974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Выгодская И.Г. </a:t>
            </a:r>
            <a:r>
              <a:rPr lang="ru-RU" dirty="0"/>
              <a:t>Устранение заикания у дошкольников в игровых ситуациях: Кн. для логопеда. – М.: Просвещение, 1993. – 223 с.</a:t>
            </a:r>
          </a:p>
          <a:p>
            <a:pPr lvl="0"/>
            <a:r>
              <a:rPr lang="ru-RU" b="1" dirty="0"/>
              <a:t>Поварова И.А. </a:t>
            </a:r>
            <a:r>
              <a:rPr lang="ru-RU" dirty="0"/>
              <a:t>Практикум для заикающихся. – СПб: «Издательство СОЮЗ», 2000. – 128 с.</a:t>
            </a:r>
          </a:p>
          <a:p>
            <a:pPr lvl="0"/>
            <a:r>
              <a:rPr lang="ru-RU" b="1" dirty="0" err="1"/>
              <a:t>Цвынтарный</a:t>
            </a:r>
            <a:r>
              <a:rPr lang="ru-RU" b="1" dirty="0"/>
              <a:t> В. В</a:t>
            </a:r>
            <a:r>
              <a:rPr lang="ru-RU" dirty="0"/>
              <a:t>. «Радость правильно говорить». – М.: ЗАО Изд-во </a:t>
            </a:r>
            <a:r>
              <a:rPr lang="ru-RU" dirty="0" err="1"/>
              <a:t>Центрполиграф</a:t>
            </a:r>
            <a:r>
              <a:rPr lang="ru-RU" dirty="0"/>
              <a:t>, 2002. – 111 с.</a:t>
            </a:r>
          </a:p>
          <a:p>
            <a:r>
              <a:rPr lang="ru-RU">
                <a:sym typeface="Symbol" panose="05050102010706020507" pitchFamily="18" charset="2"/>
              </a:rPr>
              <a:t>Картинки </a:t>
            </a:r>
            <a:r>
              <a:rPr lang="en-US" dirty="0">
                <a:sym typeface="Symbol" panose="05050102010706020507" pitchFamily="18" charset="2"/>
              </a:rPr>
              <a:t>https://yandex.ru/images</a:t>
            </a:r>
            <a:endParaRPr lang="ru-RU" dirty="0">
              <a:sym typeface="Symbol" panose="05050102010706020507" pitchFamily="18" charset="2"/>
            </a:endParaRPr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86808" cy="58579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Дети смогут лучше почувствовать расслабление указанных мышц, если сначала дать им ощутить некоторое напряжение этих же мышц.</a:t>
            </a:r>
          </a:p>
          <a:p>
            <a:r>
              <a:rPr lang="ru-RU" dirty="0"/>
              <a:t>Затем объяснить, как неприятно состояние напряженности, например, как неудобно длительное время находиться с напряженными, крепко сжатыми в кулак пальцами.</a:t>
            </a:r>
          </a:p>
          <a:p>
            <a:r>
              <a:rPr lang="ru-RU" dirty="0"/>
              <a:t>И наоборот, подчеркнуть, как свободно мы себя чувствуем, когда наши мышцы не напряжены, расслаблены, пальцы расслабились, отдыхают. Ведь только ненапряженные руки легко выполняют по нашему желанию любое действие.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467600" cy="5626121"/>
          </a:xfrm>
        </p:spPr>
        <p:txBody>
          <a:bodyPr/>
          <a:lstStyle/>
          <a:p>
            <a:r>
              <a:rPr lang="ru-RU" dirty="0"/>
              <a:t>В дальнейшем при выполнении каждого упражнения следует постоянно подчеркивать, как приятно состояние </a:t>
            </a:r>
            <a:r>
              <a:rPr lang="ru-RU" dirty="0" err="1"/>
              <a:t>ненапряженности</a:t>
            </a:r>
            <a:r>
              <a:rPr lang="ru-RU" dirty="0"/>
              <a:t>, спокойствия.</a:t>
            </a:r>
          </a:p>
          <a:p>
            <a:r>
              <a:rPr lang="ru-RU" dirty="0"/>
              <a:t>При этом не следует забывать, что напряжение должно быть кратковременным, а расслабление – длительным.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«Поза покоя»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329642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Все умеют танцевать, </a:t>
            </a:r>
            <a:endParaRPr lang="ru-RU" dirty="0"/>
          </a:p>
          <a:p>
            <a:pPr>
              <a:buNone/>
            </a:pPr>
            <a:r>
              <a:rPr lang="ru-RU" i="1" dirty="0"/>
              <a:t>Прыгать, бегать, рисовать,</a:t>
            </a:r>
            <a:endParaRPr lang="ru-RU" dirty="0"/>
          </a:p>
          <a:p>
            <a:pPr>
              <a:buNone/>
            </a:pPr>
            <a:r>
              <a:rPr lang="ru-RU" i="1" dirty="0"/>
              <a:t>Но не все пока умеют расслабляться, отдыхать.</a:t>
            </a:r>
            <a:endParaRPr lang="ru-RU" dirty="0"/>
          </a:p>
          <a:p>
            <a:pPr>
              <a:buNone/>
            </a:pPr>
            <a:r>
              <a:rPr lang="ru-RU" i="1" dirty="0"/>
              <a:t>Есть у нас игра такая – очень легкая, простая:</a:t>
            </a:r>
            <a:endParaRPr lang="ru-RU" dirty="0"/>
          </a:p>
          <a:p>
            <a:pPr>
              <a:buNone/>
            </a:pPr>
            <a:r>
              <a:rPr lang="ru-RU" i="1" dirty="0"/>
              <a:t>Замедляется движенье, исчезает напряженье.</a:t>
            </a:r>
            <a:endParaRPr lang="ru-RU" dirty="0"/>
          </a:p>
          <a:p>
            <a:pPr>
              <a:buNone/>
            </a:pPr>
            <a:r>
              <a:rPr lang="ru-RU" i="1" dirty="0"/>
              <a:t>И становится понятно: расслабление приятно!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Кулачки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0118" y="1313302"/>
            <a:ext cx="7467600" cy="4231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Руки на коленях,</a:t>
            </a:r>
          </a:p>
          <a:p>
            <a:pPr>
              <a:buNone/>
            </a:pPr>
            <a:r>
              <a:rPr lang="ru-RU" i="1" dirty="0"/>
              <a:t> Кулачки сжаты,</a:t>
            </a:r>
          </a:p>
          <a:p>
            <a:pPr>
              <a:buNone/>
            </a:pPr>
            <a:r>
              <a:rPr lang="ru-RU" i="1" dirty="0"/>
              <a:t> Крепко, с напряженьем, пальчики прижаты.</a:t>
            </a:r>
          </a:p>
          <a:p>
            <a:pPr>
              <a:buNone/>
            </a:pPr>
            <a:r>
              <a:rPr lang="ru-RU" i="1" dirty="0"/>
              <a:t> Пальчики сильней сжимаем -</a:t>
            </a:r>
          </a:p>
          <a:p>
            <a:pPr>
              <a:buNone/>
            </a:pPr>
            <a:r>
              <a:rPr lang="ru-RU" i="1" dirty="0"/>
              <a:t>Отпускаем, разжимаем. </a:t>
            </a:r>
            <a:endParaRPr lang="ru-RU" dirty="0"/>
          </a:p>
          <a:p>
            <a:pPr>
              <a:buNone/>
            </a:pPr>
            <a:r>
              <a:rPr lang="ru-RU" i="1" dirty="0"/>
              <a:t>Знайте, девочки и мальчики:</a:t>
            </a:r>
          </a:p>
          <a:p>
            <a:pPr>
              <a:buNone/>
            </a:pPr>
            <a:r>
              <a:rPr lang="ru-RU" i="1" dirty="0"/>
              <a:t>Отдыхают ваши пальчики!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Олени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/>
              <a:t>Посмотрите: мы – олени, </a:t>
            </a:r>
            <a:endParaRPr lang="ru-RU" dirty="0"/>
          </a:p>
          <a:p>
            <a:pPr>
              <a:buNone/>
            </a:pPr>
            <a:r>
              <a:rPr lang="ru-RU" i="1" dirty="0"/>
              <a:t>Руки снова на колени, </a:t>
            </a:r>
            <a:endParaRPr lang="ru-RU" dirty="0"/>
          </a:p>
          <a:p>
            <a:pPr>
              <a:buNone/>
            </a:pPr>
            <a:r>
              <a:rPr lang="ru-RU" i="1" dirty="0"/>
              <a:t>Рвется ветер нам навстречу!</a:t>
            </a:r>
            <a:endParaRPr lang="ru-RU" dirty="0"/>
          </a:p>
          <a:p>
            <a:pPr>
              <a:buNone/>
            </a:pPr>
            <a:r>
              <a:rPr lang="ru-RU" i="1" dirty="0"/>
              <a:t>А теперь – немного лени... </a:t>
            </a:r>
            <a:endParaRPr lang="ru-RU" dirty="0"/>
          </a:p>
          <a:p>
            <a:pPr>
              <a:buNone/>
            </a:pPr>
            <a:r>
              <a:rPr lang="ru-RU" i="1" dirty="0"/>
              <a:t>Ветер стих,</a:t>
            </a:r>
            <a:endParaRPr lang="ru-RU" dirty="0"/>
          </a:p>
          <a:p>
            <a:pPr>
              <a:buNone/>
            </a:pPr>
            <a:r>
              <a:rPr lang="ru-RU" i="1" dirty="0"/>
              <a:t>Руки не напряжены</a:t>
            </a:r>
            <a:endParaRPr lang="ru-RU" dirty="0"/>
          </a:p>
          <a:p>
            <a:pPr>
              <a:buNone/>
            </a:pPr>
            <a:r>
              <a:rPr lang="ru-RU" i="1" dirty="0"/>
              <a:t>Расправим плечи,</a:t>
            </a:r>
            <a:endParaRPr lang="ru-RU" dirty="0"/>
          </a:p>
          <a:p>
            <a:pPr>
              <a:buNone/>
            </a:pPr>
            <a:r>
              <a:rPr lang="ru-RU" i="1" dirty="0"/>
              <a:t>И </a:t>
            </a:r>
            <a:r>
              <a:rPr lang="ru-RU" i="1" dirty="0" err="1"/>
              <a:t>рассла-а-бле-ны</a:t>
            </a:r>
            <a:r>
              <a:rPr lang="ru-RU" i="1" dirty="0"/>
              <a:t>...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олени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0287" r="17447"/>
          <a:stretch>
            <a:fillRect/>
          </a:stretch>
        </p:blipFill>
        <p:spPr>
          <a:xfrm>
            <a:off x="3857620" y="1142984"/>
            <a:ext cx="4887212" cy="507209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Пружинки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3500462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Что за странные пружинки</a:t>
            </a:r>
            <a:endParaRPr lang="ru-RU" dirty="0"/>
          </a:p>
          <a:p>
            <a:pPr>
              <a:buNone/>
            </a:pPr>
            <a:r>
              <a:rPr lang="ru-RU" i="1" dirty="0"/>
              <a:t>Упираются в ботинки? </a:t>
            </a:r>
            <a:endParaRPr lang="ru-RU" dirty="0"/>
          </a:p>
          <a:p>
            <a:pPr>
              <a:buNone/>
            </a:pPr>
            <a:r>
              <a:rPr lang="ru-RU" i="1" dirty="0"/>
              <a:t>Ты носочки опускай,</a:t>
            </a:r>
            <a:endParaRPr lang="ru-RU" dirty="0"/>
          </a:p>
          <a:p>
            <a:pPr>
              <a:buNone/>
            </a:pPr>
            <a:r>
              <a:rPr lang="ru-RU" i="1" dirty="0"/>
              <a:t>Крепче, крепче нажимай, </a:t>
            </a:r>
            <a:endParaRPr lang="ru-RU" dirty="0"/>
          </a:p>
          <a:p>
            <a:pPr>
              <a:buNone/>
            </a:pPr>
            <a:r>
              <a:rPr lang="ru-RU" i="1" dirty="0"/>
              <a:t>На пружинки нажимай, </a:t>
            </a:r>
            <a:endParaRPr lang="ru-RU" dirty="0"/>
          </a:p>
          <a:p>
            <a:pPr>
              <a:buNone/>
            </a:pPr>
            <a:r>
              <a:rPr lang="ru-RU" i="1" dirty="0"/>
              <a:t>Нет пружинок – отдыхай!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пружинки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3968" y="1714488"/>
            <a:ext cx="5234488" cy="35004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Загораем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382908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Мы прекрасно загораем! </a:t>
            </a:r>
          </a:p>
          <a:p>
            <a:pPr>
              <a:buNone/>
            </a:pPr>
            <a:r>
              <a:rPr lang="ru-RU" i="1" dirty="0"/>
              <a:t>Выше ноги поднимаем!</a:t>
            </a:r>
            <a:endParaRPr lang="ru-RU" dirty="0"/>
          </a:p>
          <a:p>
            <a:pPr>
              <a:buNone/>
            </a:pPr>
            <a:r>
              <a:rPr lang="ru-RU" i="1" dirty="0"/>
              <a:t>Держим… Держим… </a:t>
            </a:r>
            <a:endParaRPr lang="ru-RU" dirty="0"/>
          </a:p>
          <a:p>
            <a:pPr>
              <a:buNone/>
            </a:pPr>
            <a:r>
              <a:rPr lang="ru-RU" i="1" dirty="0"/>
              <a:t>Напрягаем… Загорели!</a:t>
            </a:r>
          </a:p>
          <a:p>
            <a:pPr>
              <a:buNone/>
            </a:pPr>
            <a:r>
              <a:rPr lang="ru-RU" i="1" dirty="0"/>
              <a:t> Опускаем </a:t>
            </a:r>
            <a:endParaRPr lang="ru-RU" dirty="0"/>
          </a:p>
          <a:p>
            <a:pPr>
              <a:buNone/>
            </a:pPr>
            <a:r>
              <a:rPr lang="ru-RU" i="1" dirty="0"/>
              <a:t>Ноги не напряжены</a:t>
            </a:r>
          </a:p>
          <a:p>
            <a:pPr>
              <a:buNone/>
            </a:pPr>
            <a:r>
              <a:rPr lang="ru-RU" i="1" dirty="0"/>
              <a:t> И </a:t>
            </a:r>
            <a:r>
              <a:rPr lang="ru-RU" i="1" dirty="0" err="1"/>
              <a:t>рассла-а-бле-ны</a:t>
            </a:r>
            <a:r>
              <a:rPr lang="ru-RU" i="1" dirty="0"/>
              <a:t>…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7B61FA9-6619-46DE-8CAE-8F12B496B6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9444" l="5195" r="968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12108"/>
            <a:ext cx="5438408" cy="508526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3">
      <a:dk1>
        <a:srgbClr val="7B354D"/>
      </a:dk1>
      <a:lt1>
        <a:sysClr val="window" lastClr="FFFFFF"/>
      </a:lt1>
      <a:dk2>
        <a:srgbClr val="6B3D8C"/>
      </a:dk2>
      <a:lt2>
        <a:srgbClr val="FFFFFF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175</TotalTime>
  <Words>720</Words>
  <Application>Microsoft Office PowerPoint</Application>
  <PresentationFormat>Экран (4:3)</PresentationFormat>
  <Paragraphs>134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Franklin Gothic Book</vt:lpstr>
      <vt:lpstr>Wingdings 2</vt:lpstr>
      <vt:lpstr>Техническая</vt:lpstr>
      <vt:lpstr>КОМПЛЕКС РЕЛАКСАЦИОННых упражнений </vt:lpstr>
      <vt:lpstr>Презентация PowerPoint</vt:lpstr>
      <vt:lpstr>Презентация PowerPoint</vt:lpstr>
      <vt:lpstr>Презентация PowerPoint</vt:lpstr>
      <vt:lpstr>«Поза покоя»</vt:lpstr>
      <vt:lpstr>Кулачки </vt:lpstr>
      <vt:lpstr>Олени </vt:lpstr>
      <vt:lpstr>Пружинки </vt:lpstr>
      <vt:lpstr>Загораем </vt:lpstr>
      <vt:lpstr>Штанга </vt:lpstr>
      <vt:lpstr>Кораблик </vt:lpstr>
      <vt:lpstr>Шарик </vt:lpstr>
      <vt:lpstr>Любопытная Варвара </vt:lpstr>
      <vt:lpstr>Хоботок </vt:lpstr>
      <vt:lpstr>Лягушки </vt:lpstr>
      <vt:lpstr>Орешек </vt:lpstr>
      <vt:lpstr>Сердитый язык </vt:lpstr>
      <vt:lpstr>Горка </vt:lpstr>
      <vt:lpstr>Внушение «Волшебный сон»</vt:lpstr>
      <vt:lpstr>Внушение «Волшебный сон»</vt:lpstr>
      <vt:lpstr>Выход из сна</vt:lpstr>
      <vt:lpstr>Источники: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РЕЛАКСАЦИОННАЯ ГИМНАСТИКА</dc:title>
  <dc:creator>ЦПМСС Ростов</dc:creator>
  <cp:lastModifiedBy>ЦПМСС Ростов</cp:lastModifiedBy>
  <cp:revision>24</cp:revision>
  <dcterms:created xsi:type="dcterms:W3CDTF">2017-05-10T07:41:26Z</dcterms:created>
  <dcterms:modified xsi:type="dcterms:W3CDTF">2019-05-17T12:25:31Z</dcterms:modified>
</cp:coreProperties>
</file>