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87" r:id="rId4"/>
    <p:sldId id="294" r:id="rId5"/>
    <p:sldId id="295" r:id="rId6"/>
    <p:sldId id="291" r:id="rId7"/>
    <p:sldId id="293" r:id="rId8"/>
    <p:sldId id="281" r:id="rId9"/>
    <p:sldId id="264" r:id="rId10"/>
    <p:sldId id="290" r:id="rId11"/>
    <p:sldId id="267" r:id="rId12"/>
    <p:sldId id="270" r:id="rId13"/>
    <p:sldId id="271" r:id="rId14"/>
    <p:sldId id="280" r:id="rId15"/>
    <p:sldId id="296" r:id="rId16"/>
    <p:sldId id="260" r:id="rId17"/>
    <p:sldId id="261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3399"/>
    <a:srgbClr val="DDDDDD"/>
    <a:srgbClr val="AA0E19"/>
    <a:srgbClr val="C7FBA3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7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Relationship Id="rId4" Type="http://schemas.openxmlformats.org/officeDocument/2006/relationships/image" Target="../media/image1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70436-06FC-4A33-ABD2-1197D6B9F4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D02E4-F7A9-4B6C-B848-144D5E1BCC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00DBD-A84B-4152-A595-D3C9E8657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7BD35-EAD9-420F-8129-60B597D2EE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B2695-638A-45F1-807C-0A545ADAC3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C417D-6C7B-488A-9027-30086A74B8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B6C68-68EB-4AF9-9417-D031763629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28B9B-BFCD-4439-A822-AA115F26FC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B3524-8774-4539-AA9E-581395F19C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FEE4A-2070-4AF7-B2BD-F19D3157E5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39CC7-AA58-4634-8862-1A1F4B782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9D2A7-A093-4740-B309-1D94A67A18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068346B-E26E-4857-9485-460F7E44C7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_____Microsoft_Office_Excel_97-20036.xls"/><Relationship Id="rId5" Type="http://schemas.openxmlformats.org/officeDocument/2006/relationships/oleObject" Target="../embeddings/_____Microsoft_Office_Excel_97-20035.xls"/><Relationship Id="rId4" Type="http://schemas.openxmlformats.org/officeDocument/2006/relationships/oleObject" Target="../embeddings/_____Microsoft_Office_Excel_97-20034.xls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Microsoft_Office_Excel_97-20032.xls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4338" name="Picture 5" descr="slide_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728663"/>
            <a:ext cx="8172450" cy="612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6"/>
          <p:cNvSpPr>
            <a:spLocks noChangeArrowheads="1"/>
          </p:cNvSpPr>
          <p:nvPr/>
        </p:nvSpPr>
        <p:spPr bwMode="auto">
          <a:xfrm>
            <a:off x="2843213" y="2352675"/>
            <a:ext cx="5946775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800" b="1">
              <a:solidFill>
                <a:srgbClr val="006600"/>
              </a:solidFill>
            </a:endParaRPr>
          </a:p>
          <a:p>
            <a:pPr algn="ctr"/>
            <a:r>
              <a:rPr lang="ru-RU" b="1">
                <a:solidFill>
                  <a:srgbClr val="006600"/>
                </a:solidFill>
              </a:rPr>
              <a:t>«</a:t>
            </a:r>
            <a:r>
              <a:rPr lang="ru-RU" sz="2800" b="1">
                <a:solidFill>
                  <a:srgbClr val="006600"/>
                </a:solidFill>
              </a:rPr>
              <a:t>Модель </a:t>
            </a:r>
          </a:p>
          <a:p>
            <a:pPr algn="ctr"/>
            <a:r>
              <a:rPr lang="ru-RU" sz="2800" b="1">
                <a:solidFill>
                  <a:srgbClr val="006600"/>
                </a:solidFill>
              </a:rPr>
              <a:t>комплексного  сопровождения  семей, воспитывающих детей</a:t>
            </a:r>
            <a:endParaRPr lang="ru-RU" sz="2800">
              <a:solidFill>
                <a:srgbClr val="006600"/>
              </a:solidFill>
            </a:endParaRPr>
          </a:p>
          <a:p>
            <a:pPr algn="ctr"/>
            <a:r>
              <a:rPr lang="ru-RU" sz="2800" b="1">
                <a:solidFill>
                  <a:srgbClr val="006600"/>
                </a:solidFill>
              </a:rPr>
              <a:t>с ограниченными возможностями здоровья»</a:t>
            </a:r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4643438" y="6092825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6600"/>
                </a:solidFill>
              </a:rPr>
              <a:t>2020</a:t>
            </a:r>
          </a:p>
        </p:txBody>
      </p:sp>
      <p:pic>
        <p:nvPicPr>
          <p:cNvPr id="14341" name="Picture 3" descr="h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1412875"/>
            <a:ext cx="8096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Rectangle 9"/>
          <p:cNvSpPr>
            <a:spLocks noChangeArrowheads="1"/>
          </p:cNvSpPr>
          <p:nvPr/>
        </p:nvSpPr>
        <p:spPr bwMode="auto">
          <a:xfrm>
            <a:off x="1835150" y="1341438"/>
            <a:ext cx="69135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/>
              <a:t>МУ Центр психолого-педагогической, медицинской </a:t>
            </a:r>
          </a:p>
          <a:p>
            <a:pPr algn="ctr"/>
            <a:r>
              <a:rPr lang="ru-RU" altLang="ru-RU" b="1"/>
              <a:t>и социальной помощи «Содействие» г. Ростов</a:t>
            </a:r>
            <a:endParaRPr lang="ru-RU" b="1"/>
          </a:p>
        </p:txBody>
      </p:sp>
      <p:sp>
        <p:nvSpPr>
          <p:cNvPr id="14343" name="Rectangle 10"/>
          <p:cNvSpPr>
            <a:spLocks noChangeArrowheads="1"/>
          </p:cNvSpPr>
          <p:nvPr/>
        </p:nvSpPr>
        <p:spPr bwMode="auto">
          <a:xfrm>
            <a:off x="3756025" y="4868863"/>
            <a:ext cx="5387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/>
              <a:t>Авторский коллектив   МУ Центр «Содействие»  </a:t>
            </a:r>
          </a:p>
        </p:txBody>
      </p:sp>
      <p:sp>
        <p:nvSpPr>
          <p:cNvPr id="14344" name="Rectangle 11"/>
          <p:cNvSpPr>
            <a:spLocks noChangeArrowheads="1"/>
          </p:cNvSpPr>
          <p:nvPr/>
        </p:nvSpPr>
        <p:spPr bwMode="auto">
          <a:xfrm>
            <a:off x="1692275" y="333375"/>
            <a:ext cx="69135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>
                <a:solidFill>
                  <a:srgbClr val="AA0E19"/>
                </a:solidFill>
              </a:rPr>
              <a:t>Премия   Губернатора  Ярославской области  </a:t>
            </a:r>
          </a:p>
          <a:p>
            <a:pPr algn="ctr"/>
            <a:r>
              <a:rPr lang="ru-RU" altLang="ru-RU" b="1">
                <a:solidFill>
                  <a:srgbClr val="AA0E19"/>
                </a:solidFill>
              </a:rPr>
              <a:t>в   сфере   образования</a:t>
            </a:r>
            <a:endParaRPr lang="ru-RU" b="1">
              <a:solidFill>
                <a:srgbClr val="AA0E19"/>
              </a:solidFill>
            </a:endParaRPr>
          </a:p>
        </p:txBody>
      </p:sp>
      <p:pic>
        <p:nvPicPr>
          <p:cNvPr id="14345" name="Picture 13" descr="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1550" y="260350"/>
            <a:ext cx="70961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5</a:t>
            </a:r>
          </a:p>
        </p:txBody>
      </p:sp>
      <p:pic>
        <p:nvPicPr>
          <p:cNvPr id="52226" name="Picture 3" descr="img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7" name="Rectangle 4"/>
          <p:cNvSpPr>
            <a:spLocks noChangeArrowheads="1"/>
          </p:cNvSpPr>
          <p:nvPr/>
        </p:nvSpPr>
        <p:spPr bwMode="auto">
          <a:xfrm>
            <a:off x="1547813" y="188913"/>
            <a:ext cx="65182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800" b="1">
                <a:solidFill>
                  <a:srgbClr val="AA0E19"/>
                </a:solidFill>
              </a:rPr>
              <a:t>Структурные  компоненты  модели</a:t>
            </a:r>
            <a:r>
              <a:rPr lang="ru-RU"/>
              <a:t> </a:t>
            </a:r>
          </a:p>
        </p:txBody>
      </p:sp>
      <p:graphicFrame>
        <p:nvGraphicFramePr>
          <p:cNvPr id="41989" name="Group 5"/>
          <p:cNvGraphicFramePr>
            <a:graphicFrameLocks noGrp="1"/>
          </p:cNvGraphicFramePr>
          <p:nvPr>
            <p:ph idx="1"/>
          </p:nvPr>
        </p:nvGraphicFramePr>
        <p:xfrm>
          <a:off x="468313" y="5734050"/>
          <a:ext cx="8229600" cy="92075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536575">
                <a:tc>
                  <a:txBody>
                    <a:bodyPr/>
                    <a:lstStyle/>
                    <a:p>
                      <a:pPr marL="342900" marR="0" lvl="0" indent="1079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ЦЕЛЕВОЙ КОМПОНЕНТ</a:t>
                      </a:r>
                    </a:p>
                    <a:p>
                      <a:pPr marL="342900" marR="0" lvl="0" indent="1079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Создание условий для  комплексного сопровождения семей,</a:t>
                      </a:r>
                    </a:p>
                    <a:p>
                      <a:pPr marL="342900" marR="0" lvl="0" indent="1079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воспитывающих детей с ОВЗ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995" name="Group 11"/>
          <p:cNvGraphicFramePr>
            <a:graphicFrameLocks noGrp="1"/>
          </p:cNvGraphicFramePr>
          <p:nvPr/>
        </p:nvGraphicFramePr>
        <p:xfrm>
          <a:off x="468313" y="5229225"/>
          <a:ext cx="8229600" cy="350838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287338">
                <a:tc>
                  <a:txBody>
                    <a:bodyPr/>
                    <a:lstStyle/>
                    <a:p>
                      <a:pPr marL="0" marR="0" lvl="0" indent="4508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СОДЕРЖАТЕЛЬНО-ДЕЯТЕЛЬНОСТНЫЙ КОМПОНЕНТ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001" name="Group 17"/>
          <p:cNvGraphicFramePr>
            <a:graphicFrameLocks noGrp="1"/>
          </p:cNvGraphicFramePr>
          <p:nvPr/>
        </p:nvGraphicFramePr>
        <p:xfrm>
          <a:off x="468313" y="4797425"/>
          <a:ext cx="8229600" cy="396875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180975">
                <a:tc>
                  <a:txBody>
                    <a:bodyPr/>
                    <a:lstStyle/>
                    <a:p>
                      <a:pPr marL="0" marR="0" lvl="0" indent="4508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Организационно-методическое сопровождение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FB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007" name="Group 23"/>
          <p:cNvGraphicFramePr>
            <a:graphicFrameLocks noGrp="1"/>
          </p:cNvGraphicFramePr>
          <p:nvPr/>
        </p:nvGraphicFramePr>
        <p:xfrm>
          <a:off x="468313" y="765175"/>
          <a:ext cx="8229600" cy="639763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536575">
                <a:tc>
                  <a:txBody>
                    <a:bodyPr/>
                    <a:lstStyle/>
                    <a:p>
                      <a:pPr marL="0" marR="0" lvl="0" indent="4508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РЕЗУЛЬТАТИВНОСТЬ </a:t>
                      </a:r>
                    </a:p>
                    <a:p>
                      <a:pPr marL="0" marR="0" lvl="0" indent="4508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деятельности по сопровождению семей с детьми с ОВЗ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013" name="Group 29"/>
          <p:cNvGraphicFramePr>
            <a:graphicFrameLocks noGrp="1"/>
          </p:cNvGraphicFramePr>
          <p:nvPr/>
        </p:nvGraphicFramePr>
        <p:xfrm>
          <a:off x="468313" y="3716338"/>
          <a:ext cx="8229600" cy="396875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180975">
                <a:tc>
                  <a:txBody>
                    <a:bodyPr/>
                    <a:lstStyle/>
                    <a:p>
                      <a:pPr marL="0" marR="0" lvl="0" indent="4508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Психологическое сопровождение детей с ОВЗ, родителей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FB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019" name="Group 35"/>
          <p:cNvGraphicFramePr>
            <a:graphicFrameLocks noGrp="1"/>
          </p:cNvGraphicFramePr>
          <p:nvPr/>
        </p:nvGraphicFramePr>
        <p:xfrm>
          <a:off x="468313" y="4292600"/>
          <a:ext cx="8229600" cy="365125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180975">
                <a:tc>
                  <a:txBody>
                    <a:bodyPr/>
                    <a:lstStyle/>
                    <a:p>
                      <a:pPr marL="0" marR="0" lvl="0" indent="4508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Информационно-методическое сопровождение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FB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025" name="Group 41"/>
          <p:cNvGraphicFramePr>
            <a:graphicFrameLocks noGrp="1"/>
          </p:cNvGraphicFramePr>
          <p:nvPr/>
        </p:nvGraphicFramePr>
        <p:xfrm>
          <a:off x="468313" y="3213100"/>
          <a:ext cx="8229600" cy="365125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180975">
                <a:tc>
                  <a:txBody>
                    <a:bodyPr/>
                    <a:lstStyle/>
                    <a:p>
                      <a:pPr marL="0" marR="0" lvl="0" indent="4508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Коррекционно-развивающая помощь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FB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031" name="Group 47"/>
          <p:cNvGraphicFramePr>
            <a:graphicFrameLocks noGrp="1"/>
          </p:cNvGraphicFramePr>
          <p:nvPr/>
        </p:nvGraphicFramePr>
        <p:xfrm>
          <a:off x="468313" y="2708275"/>
          <a:ext cx="8229600" cy="365125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180975">
                <a:tc>
                  <a:txBody>
                    <a:bodyPr/>
                    <a:lstStyle/>
                    <a:p>
                      <a:pPr marL="0" marR="0" lvl="0" indent="4508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Сопровождение замещающих семей, с детьми с ОВЗ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FB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037" name="Group 53"/>
          <p:cNvGraphicFramePr>
            <a:graphicFrameLocks noGrp="1"/>
          </p:cNvGraphicFramePr>
          <p:nvPr/>
        </p:nvGraphicFramePr>
        <p:xfrm>
          <a:off x="468313" y="1557338"/>
          <a:ext cx="8229600" cy="365125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180975">
                <a:tc>
                  <a:txBody>
                    <a:bodyPr/>
                    <a:lstStyle/>
                    <a:p>
                      <a:pPr marL="0" marR="0" lvl="0" indent="4508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Развитие сообществ родителей, детей с ОВЗ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FB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043" name="Group 59"/>
          <p:cNvGraphicFramePr>
            <a:graphicFrameLocks noGrp="1"/>
          </p:cNvGraphicFramePr>
          <p:nvPr/>
        </p:nvGraphicFramePr>
        <p:xfrm>
          <a:off x="468313" y="2060575"/>
          <a:ext cx="8229600" cy="512763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180975">
                <a:tc>
                  <a:txBody>
                    <a:bodyPr/>
                    <a:lstStyle/>
                    <a:p>
                      <a:pPr marL="0" marR="0" lvl="0" indent="45085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Социокультурное сопровождение семей, </a:t>
                      </a:r>
                    </a:p>
                    <a:p>
                      <a:pPr marL="0" marR="0" lvl="0" indent="45085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организация отдыха и оздоровления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FBA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42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42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42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42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0"/>
                            </p:stCondLst>
                            <p:childTnLst>
                              <p:par>
                                <p:cTn id="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42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42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000"/>
                            </p:stCondLst>
                            <p:childTnLst>
                              <p:par>
                                <p:cTn id="3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42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42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000"/>
                            </p:stCondLst>
                            <p:childTnLst>
                              <p:par>
                                <p:cTn id="4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42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42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4000"/>
                            </p:stCondLst>
                            <p:childTnLst>
                              <p:par>
                                <p:cTn id="4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42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42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70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42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3000" fill="hold"/>
                                        <p:tgtEl>
                                          <p:spTgt spid="42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5325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2" name="Rectangle 5"/>
          <p:cNvSpPr>
            <a:spLocks noChangeArrowheads="1"/>
          </p:cNvSpPr>
          <p:nvPr/>
        </p:nvSpPr>
        <p:spPr bwMode="auto">
          <a:xfrm>
            <a:off x="395288" y="981075"/>
            <a:ext cx="8424862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Clr>
                <a:srgbClr val="006600"/>
              </a:buClr>
              <a:buFont typeface="Wingdings" pitchFamily="2" charset="2"/>
              <a:buChar char="§"/>
              <a:tabLst>
                <a:tab pos="363538" algn="l"/>
              </a:tabLst>
            </a:pPr>
            <a:r>
              <a:rPr lang="ru-RU" sz="2200"/>
              <a:t>  Положительная динамика в развитии когнитивных, аффективных и волевых компонентов личности ребенка с ОВЗ, коррекция и развитие познавательной, эмоционально-личностной и коммуникативных сфер.</a:t>
            </a:r>
          </a:p>
          <a:p>
            <a:pPr>
              <a:buClr>
                <a:srgbClr val="006600"/>
              </a:buClr>
              <a:buFont typeface="Wingdings" pitchFamily="2" charset="2"/>
              <a:buNone/>
              <a:tabLst>
                <a:tab pos="363538" algn="l"/>
              </a:tabLst>
            </a:pPr>
            <a:endParaRPr lang="ru-RU" sz="1000"/>
          </a:p>
          <a:p>
            <a:pPr>
              <a:buClr>
                <a:srgbClr val="006600"/>
              </a:buClr>
              <a:buFont typeface="Wingdings" pitchFamily="2" charset="2"/>
              <a:buChar char="§"/>
              <a:tabLst>
                <a:tab pos="363538" algn="l"/>
              </a:tabLst>
            </a:pPr>
            <a:r>
              <a:rPr lang="ru-RU" sz="2200"/>
              <a:t>  Повышение психолого-педагогической компетентности родителей в вопросах обучения, развития и социализации детей с ОВЗ, сохранении собственной личностной  ресурсности.</a:t>
            </a:r>
          </a:p>
          <a:p>
            <a:pPr>
              <a:buClr>
                <a:srgbClr val="006600"/>
              </a:buClr>
              <a:buFont typeface="Wingdings" pitchFamily="2" charset="2"/>
              <a:buNone/>
              <a:tabLst>
                <a:tab pos="363538" algn="l"/>
              </a:tabLst>
            </a:pPr>
            <a:endParaRPr lang="ru-RU" sz="1000"/>
          </a:p>
          <a:p>
            <a:pPr>
              <a:buClr>
                <a:srgbClr val="006600"/>
              </a:buClr>
              <a:buFont typeface="Wingdings" pitchFamily="2" charset="2"/>
              <a:buChar char="§"/>
              <a:tabLst>
                <a:tab pos="363538" algn="l"/>
              </a:tabLst>
            </a:pPr>
            <a:r>
              <a:rPr lang="ru-RU" sz="2200"/>
              <a:t>  Повышение профессиональной компетентности специалистов в области сопровождения семей с детьми с ОВЗ.</a:t>
            </a:r>
          </a:p>
          <a:p>
            <a:pPr>
              <a:buClr>
                <a:srgbClr val="006600"/>
              </a:buClr>
              <a:buFont typeface="Wingdings" pitchFamily="2" charset="2"/>
              <a:buNone/>
              <a:tabLst>
                <a:tab pos="363538" algn="l"/>
              </a:tabLst>
            </a:pPr>
            <a:endParaRPr lang="ru-RU" sz="1000"/>
          </a:p>
          <a:p>
            <a:pPr>
              <a:buClr>
                <a:srgbClr val="006600"/>
              </a:buClr>
              <a:buFont typeface="Wingdings" pitchFamily="2" charset="2"/>
              <a:buChar char="§"/>
              <a:tabLst>
                <a:tab pos="363538" algn="l"/>
              </a:tabLst>
            </a:pPr>
            <a:r>
              <a:rPr lang="ru-RU" sz="2200"/>
              <a:t>  Внедрение интегрированного подхода в сопровождении семей, воспитывающих детей с ОВЗ с применением интерактивных форм организации их отдыха и оздоровления.</a:t>
            </a:r>
          </a:p>
        </p:txBody>
      </p:sp>
      <p:sp>
        <p:nvSpPr>
          <p:cNvPr id="53253" name="Rectangle 6"/>
          <p:cNvSpPr>
            <a:spLocks noChangeArrowheads="1"/>
          </p:cNvSpPr>
          <p:nvPr/>
        </p:nvSpPr>
        <p:spPr bwMode="auto">
          <a:xfrm>
            <a:off x="2268538" y="333375"/>
            <a:ext cx="4860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6600"/>
                </a:solidFill>
              </a:rPr>
              <a:t>Результаты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006600"/>
                </a:solidFill>
              </a:rPr>
              <a:t>Количественные показатели:</a:t>
            </a:r>
            <a:r>
              <a:rPr lang="ru-RU" sz="2800" smtClean="0">
                <a:solidFill>
                  <a:srgbClr val="006600"/>
                </a:solidFill>
              </a:rPr>
              <a:t/>
            </a:r>
            <a:br>
              <a:rPr lang="ru-RU" sz="2800" smtClean="0">
                <a:solidFill>
                  <a:srgbClr val="006600"/>
                </a:solidFill>
              </a:rPr>
            </a:br>
            <a:endParaRPr lang="ru-RU" sz="2800" smtClean="0">
              <a:solidFill>
                <a:srgbClr val="006600"/>
              </a:solidFill>
            </a:endParaRP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713787" cy="568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006600"/>
              </a:buClr>
              <a:buFont typeface="Wingdings" pitchFamily="2" charset="2"/>
              <a:buChar char="§"/>
            </a:pPr>
            <a:r>
              <a:rPr lang="ru-RU" sz="2000" smtClean="0"/>
              <a:t>количество семей с детьми с ОВЗ, обращающихся за оказанием помощи;</a:t>
            </a:r>
          </a:p>
          <a:p>
            <a:pPr eaLnBrk="1" hangingPunct="1">
              <a:lnSpc>
                <a:spcPct val="80000"/>
              </a:lnSpc>
              <a:buClr>
                <a:srgbClr val="006600"/>
              </a:buClr>
              <a:buFont typeface="Wingdings" pitchFamily="2" charset="2"/>
              <a:buNone/>
            </a:pPr>
            <a:endParaRPr lang="ru-RU" sz="2000" smtClean="0"/>
          </a:p>
          <a:p>
            <a:pPr eaLnBrk="1" hangingPunct="1">
              <a:lnSpc>
                <a:spcPct val="80000"/>
              </a:lnSpc>
              <a:buClr>
                <a:srgbClr val="006600"/>
              </a:buClr>
              <a:buFont typeface="Wingdings" pitchFamily="2" charset="2"/>
              <a:buChar char="§"/>
            </a:pPr>
            <a:r>
              <a:rPr lang="ru-RU" sz="2000" smtClean="0"/>
              <a:t>количество детей с положительной динамикой в развитии когнитивной и эмоционально-личностной сфер;</a:t>
            </a:r>
          </a:p>
          <a:p>
            <a:pPr eaLnBrk="1" hangingPunct="1">
              <a:lnSpc>
                <a:spcPct val="80000"/>
              </a:lnSpc>
              <a:buClr>
                <a:srgbClr val="006600"/>
              </a:buClr>
              <a:buFont typeface="Wingdings" pitchFamily="2" charset="2"/>
              <a:buNone/>
            </a:pPr>
            <a:endParaRPr lang="ru-RU" sz="2000" smtClean="0"/>
          </a:p>
          <a:p>
            <a:pPr eaLnBrk="1" hangingPunct="1">
              <a:lnSpc>
                <a:spcPct val="80000"/>
              </a:lnSpc>
              <a:buClr>
                <a:srgbClr val="006600"/>
              </a:buClr>
              <a:buFont typeface="Wingdings" pitchFamily="2" charset="2"/>
              <a:buChar char="§"/>
            </a:pPr>
            <a:r>
              <a:rPr lang="ru-RU" sz="2000" smtClean="0"/>
              <a:t>количество специалистов, повысивших компетентность по вопросам сопровождения  детей с ОВЗ;</a:t>
            </a:r>
          </a:p>
          <a:p>
            <a:pPr eaLnBrk="1" hangingPunct="1">
              <a:lnSpc>
                <a:spcPct val="80000"/>
              </a:lnSpc>
              <a:buClr>
                <a:srgbClr val="006600"/>
              </a:buClr>
              <a:buFont typeface="Wingdings" pitchFamily="2" charset="2"/>
              <a:buNone/>
            </a:pPr>
            <a:endParaRPr lang="ru-RU" sz="2000" smtClean="0"/>
          </a:p>
          <a:p>
            <a:pPr eaLnBrk="1" hangingPunct="1">
              <a:lnSpc>
                <a:spcPct val="80000"/>
              </a:lnSpc>
              <a:buClr>
                <a:srgbClr val="006600"/>
              </a:buClr>
              <a:buFont typeface="Wingdings" pitchFamily="2" charset="2"/>
              <a:buChar char="§"/>
            </a:pPr>
            <a:r>
              <a:rPr lang="ru-RU" sz="2000" smtClean="0"/>
              <a:t>количество программ различной коррекционной направленности по сопровождению детей с ОВЗ количество образовательных продуктов, востребованных на муниципальном, региональном, федеральном уровнях;</a:t>
            </a:r>
          </a:p>
          <a:p>
            <a:pPr eaLnBrk="1" hangingPunct="1">
              <a:lnSpc>
                <a:spcPct val="80000"/>
              </a:lnSpc>
              <a:buClr>
                <a:srgbClr val="006600"/>
              </a:buClr>
              <a:buFont typeface="Wingdings" pitchFamily="2" charset="2"/>
              <a:buNone/>
            </a:pPr>
            <a:endParaRPr lang="ru-RU" sz="2000" smtClean="0"/>
          </a:p>
          <a:p>
            <a:pPr eaLnBrk="1" hangingPunct="1">
              <a:lnSpc>
                <a:spcPct val="80000"/>
              </a:lnSpc>
              <a:buClr>
                <a:srgbClr val="006600"/>
              </a:buClr>
              <a:buFont typeface="Wingdings" pitchFamily="2" charset="2"/>
              <a:buChar char="§"/>
            </a:pPr>
            <a:r>
              <a:rPr lang="ru-RU" sz="2000" smtClean="0"/>
              <a:t>количество мероприятий, в том числе межведомственных с участием семей с детьми с ОВЗ;</a:t>
            </a:r>
          </a:p>
          <a:p>
            <a:pPr eaLnBrk="1" hangingPunct="1">
              <a:lnSpc>
                <a:spcPct val="80000"/>
              </a:lnSpc>
              <a:buClr>
                <a:srgbClr val="006600"/>
              </a:buClr>
              <a:buFont typeface="Wingdings" pitchFamily="2" charset="2"/>
              <a:buNone/>
            </a:pPr>
            <a:endParaRPr lang="ru-RU" sz="2000" smtClean="0"/>
          </a:p>
          <a:p>
            <a:pPr eaLnBrk="1" hangingPunct="1">
              <a:lnSpc>
                <a:spcPct val="80000"/>
              </a:lnSpc>
              <a:buClr>
                <a:srgbClr val="006600"/>
              </a:buClr>
              <a:buFont typeface="Wingdings" pitchFamily="2" charset="2"/>
              <a:buChar char="§"/>
            </a:pPr>
            <a:r>
              <a:rPr lang="ru-RU" sz="2000" smtClean="0"/>
              <a:t>количество публикаций, разработанных и тиражированных материалов, программ по работе с детьми с ОВЗ.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55299" name="Picture 4" descr="img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5"/>
          <p:cNvSpPr>
            <a:spLocks noChangeArrowheads="1"/>
          </p:cNvSpPr>
          <p:nvPr/>
        </p:nvSpPr>
        <p:spPr bwMode="auto">
          <a:xfrm>
            <a:off x="250825" y="754063"/>
            <a:ext cx="8642350" cy="594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8600">
              <a:buClr>
                <a:srgbClr val="006600"/>
              </a:buClr>
              <a:buFont typeface="Wingdings" pitchFamily="2" charset="2"/>
              <a:buChar char="§"/>
              <a:tabLst>
                <a:tab pos="295275" algn="l"/>
              </a:tabLst>
            </a:pPr>
            <a:r>
              <a:rPr lang="ru-RU"/>
              <a:t> </a:t>
            </a:r>
            <a:r>
              <a:rPr lang="ru-RU" sz="2000"/>
              <a:t>доступность информации и доступность услуг МУ Центр «Содействие» для семей, детей с ОВЗ;</a:t>
            </a:r>
          </a:p>
          <a:p>
            <a:pPr indent="228600">
              <a:buClr>
                <a:srgbClr val="006600"/>
              </a:buClr>
              <a:buFont typeface="Wingdings" pitchFamily="2" charset="2"/>
              <a:buNone/>
              <a:tabLst>
                <a:tab pos="295275" algn="l"/>
              </a:tabLst>
            </a:pPr>
            <a:endParaRPr lang="ru-RU" sz="800"/>
          </a:p>
          <a:p>
            <a:pPr indent="228600">
              <a:buClr>
                <a:srgbClr val="006600"/>
              </a:buClr>
              <a:buFont typeface="Wingdings" pitchFamily="2" charset="2"/>
              <a:buChar char="§"/>
              <a:tabLst>
                <a:tab pos="295275" algn="l"/>
              </a:tabLst>
            </a:pPr>
            <a:r>
              <a:rPr lang="ru-RU" sz="2000"/>
              <a:t>  повышение социальной активности, готовности семьи к открытию семейных границ, обмен опытом;</a:t>
            </a:r>
          </a:p>
          <a:p>
            <a:pPr indent="228600">
              <a:buClr>
                <a:srgbClr val="006600"/>
              </a:buClr>
              <a:buFont typeface="Wingdings" pitchFamily="2" charset="2"/>
              <a:buNone/>
              <a:tabLst>
                <a:tab pos="295275" algn="l"/>
              </a:tabLst>
            </a:pPr>
            <a:endParaRPr lang="ru-RU" sz="800"/>
          </a:p>
          <a:p>
            <a:pPr indent="228600">
              <a:buClr>
                <a:srgbClr val="006600"/>
              </a:buClr>
              <a:buFont typeface="Wingdings" pitchFamily="2" charset="2"/>
              <a:buChar char="§"/>
              <a:tabLst>
                <a:tab pos="295275" algn="l"/>
              </a:tabLst>
            </a:pPr>
            <a:r>
              <a:rPr lang="ru-RU" sz="2000"/>
              <a:t> уровень информированности в вопросах воспитания, построения конструктивных детско-родительских отношений;</a:t>
            </a:r>
          </a:p>
          <a:p>
            <a:pPr indent="228600">
              <a:buClr>
                <a:srgbClr val="006600"/>
              </a:buClr>
              <a:buFont typeface="Wingdings" pitchFamily="2" charset="2"/>
              <a:buNone/>
              <a:tabLst>
                <a:tab pos="295275" algn="l"/>
              </a:tabLst>
            </a:pPr>
            <a:endParaRPr lang="ru-RU" sz="800"/>
          </a:p>
          <a:p>
            <a:pPr indent="228600">
              <a:buClr>
                <a:srgbClr val="006600"/>
              </a:buClr>
              <a:buFont typeface="Wingdings" pitchFamily="2" charset="2"/>
              <a:buChar char="§"/>
              <a:tabLst>
                <a:tab pos="295275" algn="l"/>
              </a:tabLst>
            </a:pPr>
            <a:r>
              <a:rPr lang="ru-RU" sz="2000"/>
              <a:t> стабилизация эмоционального состояния родителей;</a:t>
            </a:r>
          </a:p>
          <a:p>
            <a:pPr indent="228600">
              <a:buClr>
                <a:srgbClr val="006600"/>
              </a:buClr>
              <a:buFont typeface="Wingdings" pitchFamily="2" charset="2"/>
              <a:buNone/>
              <a:tabLst>
                <a:tab pos="295275" algn="l"/>
              </a:tabLst>
            </a:pPr>
            <a:endParaRPr lang="ru-RU" sz="800"/>
          </a:p>
          <a:p>
            <a:pPr indent="228600">
              <a:buClr>
                <a:srgbClr val="006600"/>
              </a:buClr>
              <a:buFont typeface="Wingdings" pitchFamily="2" charset="2"/>
              <a:buChar char="§"/>
              <a:tabLst>
                <a:tab pos="295275" algn="l"/>
              </a:tabLst>
            </a:pPr>
            <a:r>
              <a:rPr lang="ru-RU" sz="2000"/>
              <a:t> сформированность более толерантного отношения родителей к ребёнку;</a:t>
            </a:r>
          </a:p>
          <a:p>
            <a:pPr indent="228600">
              <a:buClr>
                <a:srgbClr val="006600"/>
              </a:buClr>
              <a:buFont typeface="Wingdings" pitchFamily="2" charset="2"/>
              <a:buNone/>
              <a:tabLst>
                <a:tab pos="295275" algn="l"/>
              </a:tabLst>
            </a:pPr>
            <a:endParaRPr lang="ru-RU" sz="800"/>
          </a:p>
          <a:p>
            <a:pPr indent="228600">
              <a:buClr>
                <a:srgbClr val="006600"/>
              </a:buClr>
              <a:buFont typeface="Wingdings" pitchFamily="2" charset="2"/>
              <a:buChar char="§"/>
              <a:tabLst>
                <a:tab pos="295275" algn="l"/>
              </a:tabLst>
            </a:pPr>
            <a:r>
              <a:rPr lang="ru-RU" sz="2000"/>
              <a:t> сформированность у родителей умения оказывать эмоциональную поддержку ребёнку;</a:t>
            </a:r>
          </a:p>
          <a:p>
            <a:pPr indent="228600">
              <a:buClr>
                <a:srgbClr val="006600"/>
              </a:buClr>
              <a:buFont typeface="Wingdings" pitchFamily="2" charset="2"/>
              <a:buNone/>
              <a:tabLst>
                <a:tab pos="295275" algn="l"/>
              </a:tabLst>
            </a:pPr>
            <a:endParaRPr lang="ru-RU" sz="800"/>
          </a:p>
          <a:p>
            <a:pPr indent="228600">
              <a:buClr>
                <a:srgbClr val="006600"/>
              </a:buClr>
              <a:buFont typeface="Wingdings" pitchFamily="2" charset="2"/>
              <a:buChar char="§"/>
              <a:tabLst>
                <a:tab pos="295275" algn="l"/>
              </a:tabLst>
            </a:pPr>
            <a:r>
              <a:rPr lang="ru-RU" sz="2000"/>
              <a:t> положительная динамика комфортности ребёнка во внутрисемейной среде, уровень психологического благополучия семьи;</a:t>
            </a:r>
          </a:p>
          <a:p>
            <a:pPr indent="228600">
              <a:buClr>
                <a:srgbClr val="006600"/>
              </a:buClr>
              <a:buFont typeface="Wingdings" pitchFamily="2" charset="2"/>
              <a:buNone/>
              <a:tabLst>
                <a:tab pos="295275" algn="l"/>
              </a:tabLst>
            </a:pPr>
            <a:endParaRPr lang="ru-RU" sz="800"/>
          </a:p>
          <a:p>
            <a:pPr indent="228600">
              <a:buClr>
                <a:srgbClr val="006600"/>
              </a:buClr>
              <a:buFont typeface="Wingdings" pitchFamily="2" charset="2"/>
              <a:buChar char="§"/>
              <a:tabLst>
                <a:tab pos="295275" algn="l"/>
              </a:tabLst>
            </a:pPr>
            <a:r>
              <a:rPr lang="ru-RU" sz="2000"/>
              <a:t> уровень адаптации ребенка в образовательных организациях;</a:t>
            </a:r>
          </a:p>
          <a:p>
            <a:pPr indent="228600">
              <a:buClr>
                <a:srgbClr val="006600"/>
              </a:buClr>
              <a:buFont typeface="Wingdings" pitchFamily="2" charset="2"/>
              <a:buNone/>
              <a:tabLst>
                <a:tab pos="295275" algn="l"/>
              </a:tabLst>
            </a:pPr>
            <a:endParaRPr lang="ru-RU" sz="800"/>
          </a:p>
          <a:p>
            <a:pPr indent="228600">
              <a:buClr>
                <a:srgbClr val="006600"/>
              </a:buClr>
              <a:buFont typeface="Wingdings" pitchFamily="2" charset="2"/>
              <a:buChar char="§"/>
              <a:tabLst>
                <a:tab pos="295275" algn="l"/>
              </a:tabLst>
            </a:pPr>
            <a:r>
              <a:rPr lang="ru-RU" sz="2000"/>
              <a:t> уровень компетентности специалистов по сопровождению семей с детьми с ОВЗ.</a:t>
            </a:r>
          </a:p>
        </p:txBody>
      </p:sp>
      <p:sp>
        <p:nvSpPr>
          <p:cNvPr id="55301" name="Rectangle 6"/>
          <p:cNvSpPr>
            <a:spLocks noChangeArrowheads="1"/>
          </p:cNvSpPr>
          <p:nvPr/>
        </p:nvSpPr>
        <p:spPr bwMode="auto">
          <a:xfrm>
            <a:off x="468313" y="404813"/>
            <a:ext cx="8229600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>
                <a:solidFill>
                  <a:srgbClr val="006600"/>
                </a:solidFill>
              </a:rPr>
              <a:t>Качественные показатели:</a:t>
            </a:r>
            <a:r>
              <a:rPr lang="ru-RU" sz="2800">
                <a:solidFill>
                  <a:srgbClr val="006600"/>
                </a:solidFill>
              </a:rPr>
              <a:t/>
            </a:r>
            <a:br>
              <a:rPr lang="ru-RU" sz="2800">
                <a:solidFill>
                  <a:srgbClr val="006600"/>
                </a:solidFill>
              </a:rPr>
            </a:br>
            <a:endParaRPr lang="ru-RU" sz="280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006600"/>
                </a:solidFill>
              </a:rPr>
              <a:t>Результаты индивидуальной и групповой коррекционно-развивающей работы</a:t>
            </a:r>
          </a:p>
        </p:txBody>
      </p:sp>
      <p:sp>
        <p:nvSpPr>
          <p:cNvPr id="29717" name="Rectangle 5"/>
          <p:cNvSpPr>
            <a:spLocks noChangeArrowheads="1"/>
          </p:cNvSpPr>
          <p:nvPr/>
        </p:nvSpPr>
        <p:spPr bwMode="auto">
          <a:xfrm>
            <a:off x="0" y="2024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18" name="Rectangle 6"/>
          <p:cNvSpPr>
            <a:spLocks noChangeArrowheads="1"/>
          </p:cNvSpPr>
          <p:nvPr/>
        </p:nvSpPr>
        <p:spPr bwMode="auto">
          <a:xfrm>
            <a:off x="0" y="48688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19" name="Rectangle 8"/>
          <p:cNvSpPr>
            <a:spLocks noChangeArrowheads="1"/>
          </p:cNvSpPr>
          <p:nvPr/>
        </p:nvSpPr>
        <p:spPr bwMode="auto">
          <a:xfrm>
            <a:off x="0" y="19478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9703" name="Диаграмма 2"/>
          <p:cNvGraphicFramePr>
            <a:graphicFrameLocks/>
          </p:cNvGraphicFramePr>
          <p:nvPr/>
        </p:nvGraphicFramePr>
        <p:xfrm>
          <a:off x="0" y="981075"/>
          <a:ext cx="4729163" cy="2657475"/>
        </p:xfrm>
        <a:graphic>
          <a:graphicData uri="http://schemas.openxmlformats.org/presentationml/2006/ole">
            <p:oleObj spid="_x0000_s29703" name="Диаграмма" r:id="rId3" imgW="5257908" imgH="2952803" progId="Excel.Sheet.8">
              <p:embed/>
            </p:oleObj>
          </a:graphicData>
        </a:graphic>
      </p:graphicFrame>
      <p:sp>
        <p:nvSpPr>
          <p:cNvPr id="29720" name="Rectangle 9"/>
          <p:cNvSpPr>
            <a:spLocks noChangeArrowheads="1"/>
          </p:cNvSpPr>
          <p:nvPr/>
        </p:nvSpPr>
        <p:spPr bwMode="auto">
          <a:xfrm>
            <a:off x="0" y="4941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21" name="Rectangle 14"/>
          <p:cNvSpPr>
            <a:spLocks noChangeArrowheads="1"/>
          </p:cNvSpPr>
          <p:nvPr/>
        </p:nvSpPr>
        <p:spPr bwMode="auto">
          <a:xfrm>
            <a:off x="0" y="1412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9709" name="Диаграмма 1"/>
          <p:cNvGraphicFramePr>
            <a:graphicFrameLocks/>
          </p:cNvGraphicFramePr>
          <p:nvPr/>
        </p:nvGraphicFramePr>
        <p:xfrm>
          <a:off x="4786313" y="1057275"/>
          <a:ext cx="4357687" cy="2732088"/>
        </p:xfrm>
        <a:graphic>
          <a:graphicData uri="http://schemas.openxmlformats.org/presentationml/2006/ole">
            <p:oleObj spid="_x0000_s29709" name="Диаграмма" r:id="rId4" imgW="5486278" imgH="3200333" progId="Excel.Sheet.8">
              <p:embed/>
            </p:oleObj>
          </a:graphicData>
        </a:graphic>
      </p:graphicFrame>
      <p:sp>
        <p:nvSpPr>
          <p:cNvPr id="29722" name="Rectangle 15"/>
          <p:cNvSpPr>
            <a:spLocks noChangeArrowheads="1"/>
          </p:cNvSpPr>
          <p:nvPr/>
        </p:nvSpPr>
        <p:spPr bwMode="auto">
          <a:xfrm>
            <a:off x="0" y="5033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23" name="Rectangle 17"/>
          <p:cNvSpPr>
            <a:spLocks noChangeArrowheads="1"/>
          </p:cNvSpPr>
          <p:nvPr/>
        </p:nvSpPr>
        <p:spPr bwMode="auto">
          <a:xfrm>
            <a:off x="0" y="1557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9712" name="Object 16"/>
          <p:cNvGraphicFramePr>
            <a:graphicFrameLocks/>
          </p:cNvGraphicFramePr>
          <p:nvPr/>
        </p:nvGraphicFramePr>
        <p:xfrm>
          <a:off x="4129088" y="3943350"/>
          <a:ext cx="5014912" cy="2914650"/>
        </p:xfrm>
        <a:graphic>
          <a:graphicData uri="http://schemas.openxmlformats.org/presentationml/2006/ole">
            <p:oleObj spid="_x0000_s29712" name="Диаграмма" r:id="rId5" imgW="5476830" imgH="3181437" progId="Excel.Sheet.8">
              <p:embed/>
            </p:oleObj>
          </a:graphicData>
        </a:graphic>
      </p:graphicFrame>
      <p:sp>
        <p:nvSpPr>
          <p:cNvPr id="29724" name="Rectangle 18"/>
          <p:cNvSpPr>
            <a:spLocks noChangeArrowheads="1"/>
          </p:cNvSpPr>
          <p:nvPr/>
        </p:nvSpPr>
        <p:spPr bwMode="auto">
          <a:xfrm>
            <a:off x="0" y="5013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25" name="Rectangle 20"/>
          <p:cNvSpPr>
            <a:spLocks noChangeArrowheads="1"/>
          </p:cNvSpPr>
          <p:nvPr/>
        </p:nvSpPr>
        <p:spPr bwMode="auto">
          <a:xfrm>
            <a:off x="0" y="1700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9715" name="Object 19"/>
          <p:cNvGraphicFramePr>
            <a:graphicFrameLocks/>
          </p:cNvGraphicFramePr>
          <p:nvPr/>
        </p:nvGraphicFramePr>
        <p:xfrm>
          <a:off x="0" y="3943350"/>
          <a:ext cx="4772025" cy="2914650"/>
        </p:xfrm>
        <a:graphic>
          <a:graphicData uri="http://schemas.openxmlformats.org/presentationml/2006/ole">
            <p:oleObj spid="_x0000_s29715" name="Диаграмма" r:id="rId6" imgW="5505444" imgH="3352845" progId="Excel.Sheet.8">
              <p:embed/>
            </p:oleObj>
          </a:graphicData>
        </a:graphic>
      </p:graphicFrame>
      <p:sp>
        <p:nvSpPr>
          <p:cNvPr id="29726" name="Rectangle 21"/>
          <p:cNvSpPr>
            <a:spLocks noChangeArrowheads="1"/>
          </p:cNvSpPr>
          <p:nvPr/>
        </p:nvSpPr>
        <p:spPr bwMode="auto">
          <a:xfrm>
            <a:off x="0" y="5084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>
                <a:solidFill>
                  <a:srgbClr val="006600"/>
                </a:solidFill>
              </a:rPr>
              <a:t>Результаты деятельности</a:t>
            </a:r>
            <a:br>
              <a:rPr lang="ru-RU" sz="2800" b="1" smtClean="0">
                <a:solidFill>
                  <a:srgbClr val="006600"/>
                </a:solidFill>
              </a:rPr>
            </a:br>
            <a:r>
              <a:rPr lang="ru-RU" sz="2800" b="1" smtClean="0">
                <a:solidFill>
                  <a:srgbClr val="006600"/>
                </a:solidFill>
              </a:rPr>
              <a:t> опубликованы в следующих источниках:</a:t>
            </a:r>
            <a:br>
              <a:rPr lang="ru-RU" sz="2800" b="1" smtClean="0">
                <a:solidFill>
                  <a:srgbClr val="006600"/>
                </a:solidFill>
              </a:rPr>
            </a:br>
            <a:endParaRPr lang="ru-RU" sz="2800" b="1" smtClean="0">
              <a:solidFill>
                <a:srgbClr val="006600"/>
              </a:solidFill>
            </a:endParaRP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3292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/>
              <a:t>1. Учительская газета №30 от 24 июля 2018 года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smtClean="0"/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2. Научно-методический журнал «Дети Ярославии» № 5, 2019 год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smtClean="0"/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3. «Комплексное сопровождение семей, воспитывающих детей с ОВЗ: эффективные практики: методическое пособие» / М.П. Бланк, Н Г. Демичева, Г.О. Рощина, и др.; сост.: Н.Г. Демичева. Г. О. Рощина. </a:t>
            </a:r>
            <a:r>
              <a:rPr lang="ru-RU" altLang="ja-JP" sz="2000" smtClean="0"/>
              <a:t>— Ярославль  ГАУ ДПО ЯО ИРО, 2020.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ja-JP" sz="2000" smtClean="0"/>
          </a:p>
          <a:p>
            <a:pPr eaLnBrk="1" hangingPunct="1">
              <a:lnSpc>
                <a:spcPct val="80000"/>
              </a:lnSpc>
            </a:pPr>
            <a:r>
              <a:rPr lang="ru-RU" altLang="ja-JP" sz="2000" smtClean="0"/>
              <a:t>4. Газета «Ростовский вестник» №31  25 апреля 2019 года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ja-JP" sz="2000" smtClean="0"/>
          </a:p>
          <a:p>
            <a:pPr eaLnBrk="1" hangingPunct="1">
              <a:lnSpc>
                <a:spcPct val="80000"/>
              </a:lnSpc>
            </a:pPr>
            <a:r>
              <a:rPr lang="ru-RU" altLang="ja-JP" sz="2000" smtClean="0"/>
              <a:t>5. Газета «Ростовская весточка» (ежегодное издание в рамках Ярмарки социально-педагогических инноваций)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ja-JP" sz="2000" smtClean="0"/>
          </a:p>
          <a:p>
            <a:pPr eaLnBrk="1" hangingPunct="1">
              <a:lnSpc>
                <a:spcPct val="80000"/>
              </a:lnSpc>
            </a:pPr>
            <a:r>
              <a:rPr lang="ru-RU" altLang="ja-JP" sz="2000" smtClean="0"/>
              <a:t>6. Официальные сайты ГАУ ДПО ЯО «Институт развития образования» http://www.iro.yar.ru,  МУ Центр «Содействие» </a:t>
            </a:r>
            <a:r>
              <a:rPr lang="en-US" altLang="ja-JP" sz="2000" smtClean="0">
                <a:ea typeface="ＭＳ Ｐゴシック" pitchFamily="34" charset="-128"/>
              </a:rPr>
              <a:t>rostzentr</a:t>
            </a:r>
            <a:r>
              <a:rPr lang="ru-RU" altLang="ja-JP" sz="2000" smtClean="0"/>
              <a:t>.</a:t>
            </a:r>
            <a:r>
              <a:rPr lang="en-US" altLang="ja-JP" sz="2000" smtClean="0">
                <a:ea typeface="ＭＳ Ｐゴシック" pitchFamily="34" charset="-128"/>
              </a:rPr>
              <a:t>edu</a:t>
            </a:r>
            <a:r>
              <a:rPr lang="ru-RU" altLang="ja-JP" sz="2000" smtClean="0"/>
              <a:t>.</a:t>
            </a:r>
            <a:r>
              <a:rPr lang="en-US" altLang="ja-JP" sz="2000" smtClean="0">
                <a:ea typeface="ＭＳ Ｐゴシック" pitchFamily="34" charset="-128"/>
              </a:rPr>
              <a:t>yar</a:t>
            </a:r>
            <a:r>
              <a:rPr lang="ru-RU" altLang="ja-JP" sz="2000" smtClean="0"/>
              <a:t>.</a:t>
            </a:r>
            <a:r>
              <a:rPr lang="en-US" altLang="ja-JP" sz="2000" smtClean="0">
                <a:ea typeface="ＭＳ Ｐゴシック" pitchFamily="34" charset="-128"/>
              </a:rPr>
              <a:t>ru</a:t>
            </a: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58371" name="Picture 5" descr="maxresdefault"/>
          <p:cNvPicPr>
            <a:picLocks noChangeAspect="1" noChangeArrowheads="1"/>
          </p:cNvPicPr>
          <p:nvPr/>
        </p:nvPicPr>
        <p:blipFill>
          <a:blip r:embed="rId2">
            <a:lum bright="24000" contrast="18000"/>
          </a:blip>
          <a:srcRect/>
          <a:stretch>
            <a:fillRect/>
          </a:stretch>
        </p:blipFill>
        <p:spPr bwMode="auto">
          <a:xfrm>
            <a:off x="179388" y="188913"/>
            <a:ext cx="8785225" cy="649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59395" name="Picture 4" descr="f2fcd94fec2fd4213a0f2ca1d20d73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77800"/>
            <a:ext cx="7632700" cy="668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5363" name="Picture 4" descr="screen24"/>
          <p:cNvPicPr>
            <a:picLocks noChangeAspect="1" noChangeArrowheads="1"/>
          </p:cNvPicPr>
          <p:nvPr/>
        </p:nvPicPr>
        <p:blipFill>
          <a:blip r:embed="rId2">
            <a:lum contrast="1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7" descr="C92E7BBBDCBE0DB1CFB9D62AB51526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836613"/>
            <a:ext cx="3311525" cy="254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Rectangle 9"/>
          <p:cNvSpPr>
            <a:spLocks noChangeArrowheads="1"/>
          </p:cNvSpPr>
          <p:nvPr/>
        </p:nvSpPr>
        <p:spPr bwMode="auto">
          <a:xfrm>
            <a:off x="0" y="188913"/>
            <a:ext cx="9043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CC3300"/>
                </a:solidFill>
              </a:rPr>
              <a:t>Приоритеты государственной образовательной политики</a:t>
            </a:r>
          </a:p>
        </p:txBody>
      </p:sp>
      <p:sp>
        <p:nvSpPr>
          <p:cNvPr id="15366" name="Rectangle 10"/>
          <p:cNvSpPr>
            <a:spLocks noChangeArrowheads="1"/>
          </p:cNvSpPr>
          <p:nvPr/>
        </p:nvSpPr>
        <p:spPr bwMode="auto">
          <a:xfrm>
            <a:off x="250825" y="3357563"/>
            <a:ext cx="7921625" cy="427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</a:pPr>
            <a:r>
              <a:rPr lang="ru-RU"/>
              <a:t> Конвенция ООН «О правах инвалидов»</a:t>
            </a:r>
          </a:p>
          <a:p>
            <a:pPr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</a:pPr>
            <a:r>
              <a:rPr lang="ru-RU" altLang="ja-JP"/>
              <a:t> Конституция РФ </a:t>
            </a:r>
          </a:p>
          <a:p>
            <a:pPr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</a:pPr>
            <a:r>
              <a:rPr lang="ru-RU" altLang="ja-JP"/>
              <a:t> Национальная доктрина образования РФ до 2025 года</a:t>
            </a:r>
          </a:p>
          <a:p>
            <a:pPr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</a:pPr>
            <a:r>
              <a:rPr lang="ru-RU" altLang="ja-JP"/>
              <a:t> Национальная стратегия действий в интересах детей</a:t>
            </a:r>
          </a:p>
          <a:p>
            <a:pPr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</a:pPr>
            <a:r>
              <a:rPr lang="ru-RU" altLang="ja-JP"/>
              <a:t> Послание Президента РФ Федеральному Собранию РФ 2018 год</a:t>
            </a:r>
          </a:p>
          <a:p>
            <a:pPr>
              <a:buClr>
                <a:srgbClr val="006600"/>
              </a:buClr>
              <a:buFont typeface="Wingdings" pitchFamily="2" charset="2"/>
              <a:buChar char="§"/>
            </a:pPr>
            <a:r>
              <a:rPr lang="ru-RU"/>
              <a:t> Федеральный закон от 24 ноября 1995 г. № 181-ФЗ </a:t>
            </a:r>
          </a:p>
          <a:p>
            <a:pPr>
              <a:buClr>
                <a:srgbClr val="006600"/>
              </a:buClr>
              <a:buFont typeface="Wingdings" pitchFamily="2" charset="2"/>
              <a:buNone/>
            </a:pPr>
            <a:r>
              <a:rPr lang="ru-RU"/>
              <a:t>«О социальной защите инвалидов в Российской Федерации»</a:t>
            </a:r>
          </a:p>
          <a:p>
            <a:pPr>
              <a:buClr>
                <a:srgbClr val="006600"/>
              </a:buClr>
              <a:buFont typeface="Wingdings" pitchFamily="2" charset="2"/>
              <a:buChar char="§"/>
            </a:pPr>
            <a:r>
              <a:rPr lang="ru-RU"/>
              <a:t> Федеральный закон от 29 декабря 2012 г. № 273-ФЗ </a:t>
            </a:r>
          </a:p>
          <a:p>
            <a:pPr>
              <a:buClr>
                <a:srgbClr val="006600"/>
              </a:buClr>
              <a:buFont typeface="Wingdings" pitchFamily="2" charset="2"/>
              <a:buNone/>
            </a:pPr>
            <a:r>
              <a:rPr lang="ru-RU"/>
              <a:t>«Об образовании в Российской Федерации»</a:t>
            </a:r>
          </a:p>
          <a:p>
            <a:pPr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</a:pPr>
            <a:r>
              <a:rPr lang="ru-RU" altLang="ja-JP"/>
              <a:t> Государственная программа РФ «Доступная среда»</a:t>
            </a:r>
          </a:p>
          <a:p>
            <a:pPr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</a:pPr>
            <a:r>
              <a:rPr lang="ru-RU" altLang="ja-JP"/>
              <a:t> Национальный проект  «Образование» и др.</a:t>
            </a:r>
          </a:p>
          <a:p>
            <a:endParaRPr lang="ru-RU"/>
          </a:p>
          <a:p>
            <a:endParaRPr lang="ru-RU"/>
          </a:p>
          <a:p>
            <a:endParaRPr lang="ru-RU"/>
          </a:p>
        </p:txBody>
      </p:sp>
      <p:sp>
        <p:nvSpPr>
          <p:cNvPr id="15367" name="Rectangle 11"/>
          <p:cNvSpPr>
            <a:spLocks noChangeArrowheads="1"/>
          </p:cNvSpPr>
          <p:nvPr/>
        </p:nvSpPr>
        <p:spPr bwMode="auto">
          <a:xfrm>
            <a:off x="4067175" y="908050"/>
            <a:ext cx="4681538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Инклюзивное  образование  направлено  на  обеспечение равнодоступности качественного  образования   для   детей с ограниченными возможностями здоровья и инвалидностью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6387" name="Picture 4" descr="slide_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3348038" y="1112838"/>
            <a:ext cx="5795962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Clr>
                <a:srgbClr val="006600"/>
              </a:buClr>
              <a:buFont typeface="Wingdings" pitchFamily="2" charset="2"/>
              <a:buChar char="§"/>
              <a:tabLst>
                <a:tab pos="571500" algn="l"/>
              </a:tabLst>
            </a:pPr>
            <a:r>
              <a:rPr lang="ru-RU" sz="1600" b="1"/>
              <a:t> Оказание психолого-педагогической, медицинской и социальной помощи детям, испытывающим трудности в освоении ООП, развитии и социальной адаптации, в том числе детям с ОВЗ, инвалидам, детям, пострадавшим от жестокого обращения и разных форм насилия от 0 до 18 лет</a:t>
            </a:r>
          </a:p>
          <a:p>
            <a:pPr>
              <a:buClr>
                <a:srgbClr val="006600"/>
              </a:buClr>
              <a:buFont typeface="Wingdings" pitchFamily="2" charset="2"/>
              <a:buNone/>
              <a:tabLst>
                <a:tab pos="571500" algn="l"/>
              </a:tabLst>
            </a:pPr>
            <a:endParaRPr lang="ru-RU" sz="800" b="1"/>
          </a:p>
          <a:p>
            <a:pPr>
              <a:buClr>
                <a:srgbClr val="006600"/>
              </a:buClr>
              <a:buFont typeface="Wingdings" pitchFamily="2" charset="2"/>
              <a:buChar char="§"/>
              <a:tabLst>
                <a:tab pos="571500" algn="l"/>
              </a:tabLst>
            </a:pPr>
            <a:r>
              <a:rPr lang="ru-RU" sz="1600" b="1"/>
              <a:t> Оказание помощи организациям, осуществляющим образовательную деятельность, по вопросам реализации ООП, обучения и воспитания обучающихся.</a:t>
            </a:r>
          </a:p>
          <a:p>
            <a:pPr>
              <a:buClr>
                <a:srgbClr val="006600"/>
              </a:buClr>
              <a:buFont typeface="Wingdings" pitchFamily="2" charset="2"/>
              <a:buNone/>
              <a:tabLst>
                <a:tab pos="571500" algn="l"/>
              </a:tabLst>
            </a:pPr>
            <a:endParaRPr lang="ru-RU" sz="800" b="1"/>
          </a:p>
          <a:p>
            <a:pPr>
              <a:buClr>
                <a:srgbClr val="006600"/>
              </a:buClr>
              <a:buFont typeface="Wingdings" pitchFamily="2" charset="2"/>
              <a:buChar char="§"/>
              <a:tabLst>
                <a:tab pos="571500" algn="l"/>
              </a:tabLst>
            </a:pPr>
            <a:r>
              <a:rPr lang="ru-RU" sz="1600" b="1"/>
              <a:t> Осуществление образовательной деятельности по дополнительным образовательным программам.</a:t>
            </a:r>
          </a:p>
          <a:p>
            <a:pPr>
              <a:buClr>
                <a:srgbClr val="006600"/>
              </a:buClr>
              <a:buFont typeface="Wingdings" pitchFamily="2" charset="2"/>
              <a:buNone/>
              <a:tabLst>
                <a:tab pos="571500" algn="l"/>
              </a:tabLst>
            </a:pPr>
            <a:endParaRPr lang="ru-RU" sz="800" b="1"/>
          </a:p>
          <a:p>
            <a:pPr>
              <a:buClr>
                <a:srgbClr val="006600"/>
              </a:buClr>
              <a:buFont typeface="Wingdings" pitchFamily="2" charset="2"/>
              <a:buChar char="§"/>
              <a:tabLst>
                <a:tab pos="571500" algn="l"/>
              </a:tabLst>
            </a:pPr>
            <a:r>
              <a:rPr lang="ru-RU" sz="1600" b="1"/>
              <a:t> Организация инклюзивного образования </a:t>
            </a:r>
          </a:p>
          <a:p>
            <a:pPr>
              <a:buClr>
                <a:srgbClr val="006600"/>
              </a:buClr>
              <a:buFont typeface="Wingdings" pitchFamily="2" charset="2"/>
              <a:buNone/>
              <a:tabLst>
                <a:tab pos="571500" algn="l"/>
              </a:tabLst>
            </a:pPr>
            <a:endParaRPr lang="ru-RU" sz="800" b="1"/>
          </a:p>
          <a:p>
            <a:pPr>
              <a:buClr>
                <a:srgbClr val="006600"/>
              </a:buClr>
              <a:buFont typeface="Wingdings" pitchFamily="2" charset="2"/>
              <a:buChar char="§"/>
              <a:tabLst>
                <a:tab pos="571500" algn="l"/>
              </a:tabLst>
            </a:pPr>
            <a:r>
              <a:rPr lang="ru-RU" sz="1600" b="1"/>
              <a:t> Создание условий для работы выездной центральной ПМПК</a:t>
            </a:r>
          </a:p>
          <a:p>
            <a:pPr>
              <a:buClr>
                <a:srgbClr val="006600"/>
              </a:buClr>
              <a:buFont typeface="Wingdings" pitchFamily="2" charset="2"/>
              <a:buNone/>
              <a:tabLst>
                <a:tab pos="571500" algn="l"/>
              </a:tabLst>
            </a:pPr>
            <a:endParaRPr lang="ru-RU" sz="800" b="1"/>
          </a:p>
          <a:p>
            <a:pPr>
              <a:buClr>
                <a:srgbClr val="006600"/>
              </a:buClr>
              <a:buFont typeface="Wingdings" pitchFamily="2" charset="2"/>
              <a:buChar char="§"/>
              <a:tabLst>
                <a:tab pos="571500" algn="l"/>
              </a:tabLst>
            </a:pPr>
            <a:r>
              <a:rPr lang="ru-RU" sz="1600" b="1"/>
              <a:t> Содействие семейному типу устройства детей-сирот, детей, оставшихся без попечения родителей</a:t>
            </a:r>
          </a:p>
          <a:p>
            <a:pPr>
              <a:buClr>
                <a:srgbClr val="006600"/>
              </a:buClr>
              <a:buFont typeface="Wingdings" pitchFamily="2" charset="2"/>
              <a:buNone/>
              <a:tabLst>
                <a:tab pos="571500" algn="l"/>
              </a:tabLst>
            </a:pPr>
            <a:endParaRPr lang="ru-RU" sz="800" b="1"/>
          </a:p>
          <a:p>
            <a:pPr>
              <a:buClr>
                <a:srgbClr val="006600"/>
              </a:buClr>
              <a:buFont typeface="Wingdings" pitchFamily="2" charset="2"/>
              <a:buChar char="§"/>
              <a:tabLst>
                <a:tab pos="571500" algn="l"/>
              </a:tabLst>
            </a:pPr>
            <a:r>
              <a:rPr lang="ru-RU" sz="1600" b="1"/>
              <a:t> Осуществление комплексной работы по предупреждению неблагополучия детей и подростков в образовательной и социальной среде.</a:t>
            </a:r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1116013" y="260350"/>
            <a:ext cx="7416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>
                <a:solidFill>
                  <a:srgbClr val="006600"/>
                </a:solidFill>
              </a:rPr>
              <a:t>Основные задачи деятельности Центра</a:t>
            </a:r>
          </a:p>
        </p:txBody>
      </p:sp>
      <p:pic>
        <p:nvPicPr>
          <p:cNvPr id="16390" name="Picture 7" descr="25_w273_h173"/>
          <p:cNvPicPr>
            <a:picLocks noChangeAspect="1" noChangeArrowheads="1"/>
          </p:cNvPicPr>
          <p:nvPr/>
        </p:nvPicPr>
        <p:blipFill>
          <a:blip r:embed="rId3">
            <a:lum bright="-6000" contrast="42000"/>
          </a:blip>
          <a:srcRect/>
          <a:stretch>
            <a:fillRect/>
          </a:stretch>
        </p:blipFill>
        <p:spPr bwMode="auto">
          <a:xfrm>
            <a:off x="323850" y="1341438"/>
            <a:ext cx="2879725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600" b="1" smtClean="0">
                <a:solidFill>
                  <a:srgbClr val="006600"/>
                </a:solidFill>
              </a:rPr>
              <a:t>Динамика роста количества детей с ОВЗ </a:t>
            </a:r>
            <a:br>
              <a:rPr lang="ru-RU" sz="2600" b="1" smtClean="0">
                <a:solidFill>
                  <a:srgbClr val="006600"/>
                </a:solidFill>
              </a:rPr>
            </a:br>
            <a:r>
              <a:rPr lang="ru-RU" sz="2600" b="1" smtClean="0">
                <a:solidFill>
                  <a:srgbClr val="006600"/>
                </a:solidFill>
              </a:rPr>
              <a:t>в МУ Центр «Содействие»</a:t>
            </a:r>
          </a:p>
        </p:txBody>
      </p:sp>
      <p:sp>
        <p:nvSpPr>
          <p:cNvPr id="460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6088" name="Rectangle 4"/>
          <p:cNvSpPr>
            <a:spLocks noChangeArrowheads="1"/>
          </p:cNvSpPr>
          <p:nvPr/>
        </p:nvSpPr>
        <p:spPr bwMode="auto">
          <a:xfrm>
            <a:off x="0" y="1824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6085" name="Диаграмма 4"/>
          <p:cNvGraphicFramePr>
            <a:graphicFrameLocks/>
          </p:cNvGraphicFramePr>
          <p:nvPr/>
        </p:nvGraphicFramePr>
        <p:xfrm>
          <a:off x="471488" y="1557338"/>
          <a:ext cx="8229600" cy="4800600"/>
        </p:xfrm>
        <a:graphic>
          <a:graphicData uri="http://schemas.openxmlformats.org/presentationml/2006/ole">
            <p:oleObj spid="_x0000_s46085" name="Диаграмма" r:id="rId3" imgW="5486278" imgH="3200333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71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47113" name="Picture 4" descr="img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4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7110" name="Диаграмма 1"/>
          <p:cNvGraphicFramePr>
            <a:graphicFrameLocks/>
          </p:cNvGraphicFramePr>
          <p:nvPr/>
        </p:nvGraphicFramePr>
        <p:xfrm>
          <a:off x="684213" y="836613"/>
          <a:ext cx="7843837" cy="5672137"/>
        </p:xfrm>
        <a:graphic>
          <a:graphicData uri="http://schemas.openxmlformats.org/presentationml/2006/ole">
            <p:oleObj spid="_x0000_s47110" name="Диаграмма" r:id="rId4" imgW="5686304" imgH="4114867" progId="Excel.Sheet.8">
              <p:embed/>
            </p:oleObj>
          </a:graphicData>
        </a:graphic>
      </p:graphicFrame>
      <p:sp>
        <p:nvSpPr>
          <p:cNvPr id="47115" name="Rectangle 7"/>
          <p:cNvSpPr>
            <a:spLocks noChangeArrowheads="1"/>
          </p:cNvSpPr>
          <p:nvPr/>
        </p:nvSpPr>
        <p:spPr bwMode="auto">
          <a:xfrm>
            <a:off x="1187450" y="212725"/>
            <a:ext cx="68326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600" b="1">
                <a:solidFill>
                  <a:srgbClr val="006600"/>
                </a:solidFill>
              </a:rPr>
              <a:t>Динамика видов нарушений у клиентов </a:t>
            </a:r>
            <a:br>
              <a:rPr lang="ru-RU" sz="2600" b="1">
                <a:solidFill>
                  <a:srgbClr val="006600"/>
                </a:solidFill>
              </a:rPr>
            </a:br>
            <a:r>
              <a:rPr lang="ru-RU" sz="2600" b="1">
                <a:solidFill>
                  <a:srgbClr val="006600"/>
                </a:solidFill>
              </a:rPr>
              <a:t>МУ Центр «Содействие» за 2017-2019 гг.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3" descr="Безымянный"/>
          <p:cNvPicPr>
            <a:picLocks noChangeAspect="1" noChangeArrowheads="1"/>
          </p:cNvPicPr>
          <p:nvPr/>
        </p:nvPicPr>
        <p:blipFill>
          <a:blip r:embed="rId2">
            <a:lum bright="12000" contrast="18000"/>
          </a:blip>
          <a:srcRect/>
          <a:stretch>
            <a:fillRect/>
          </a:stretch>
        </p:blipFill>
        <p:spPr bwMode="auto">
          <a:xfrm>
            <a:off x="0" y="173038"/>
            <a:ext cx="9144000" cy="661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Picture 3"/>
          <p:cNvPicPr>
            <a:picLocks noChangeAspect="1" noChangeArrowheads="1"/>
          </p:cNvPicPr>
          <p:nvPr/>
        </p:nvPicPr>
        <p:blipFill>
          <a:blip r:embed="rId2">
            <a:lum contrast="12000"/>
          </a:blip>
          <a:srcRect/>
          <a:stretch>
            <a:fillRect/>
          </a:stretch>
        </p:blipFill>
        <p:spPr bwMode="auto">
          <a:xfrm>
            <a:off x="323850" y="69850"/>
            <a:ext cx="8424863" cy="666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50184" name="Picture 8" descr="Безымянный"/>
          <p:cNvPicPr>
            <a:picLocks noChangeAspect="1" noChangeArrowheads="1"/>
          </p:cNvPicPr>
          <p:nvPr/>
        </p:nvPicPr>
        <p:blipFill>
          <a:blip r:embed="rId2">
            <a:lum bright="6000" contrast="12000"/>
          </a:blip>
          <a:srcRect/>
          <a:stretch>
            <a:fillRect/>
          </a:stretch>
        </p:blipFill>
        <p:spPr bwMode="auto">
          <a:xfrm>
            <a:off x="827088" y="584200"/>
            <a:ext cx="7921625" cy="6022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51203" name="Picture 4" descr="screen24"/>
          <p:cNvPicPr>
            <a:picLocks noChangeAspect="1" noChangeArrowheads="1"/>
          </p:cNvPicPr>
          <p:nvPr/>
        </p:nvPicPr>
        <p:blipFill>
          <a:blip r:embed="rId2">
            <a:lum bright="-6000" contrast="1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4" name="Rectangle 6"/>
          <p:cNvSpPr>
            <a:spLocks noChangeArrowheads="1"/>
          </p:cNvSpPr>
          <p:nvPr/>
        </p:nvSpPr>
        <p:spPr bwMode="auto">
          <a:xfrm>
            <a:off x="250825" y="1268413"/>
            <a:ext cx="5976938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sz="2400" i="1"/>
              <a:t>по методологии моделирования, проектирования: </a:t>
            </a:r>
            <a:r>
              <a:rPr lang="ru-RU" sz="2400"/>
              <a:t>Щедровицкий Г.П. Слободчиков В.И., Рожков М.И. Золотарёва А.В.;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ru-RU" sz="2400" i="1"/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sz="2400" i="1"/>
              <a:t>по психологии семьи, сопровождению семьи: </a:t>
            </a:r>
            <a:r>
              <a:rPr lang="ru-RU" sz="2400"/>
              <a:t>Прихожан А.М., Шипицина Л.М., Ослон В.Н., Эйдемиллер Э.Г., Торохтий В.С., Байбородова Л.В., Посысоев О.Н., Жедунова Л.Г.; Л. В. Петрановская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ru-RU" sz="2400" i="1"/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sz="2400" i="1"/>
              <a:t>по инклюзивному образованию: </a:t>
            </a:r>
            <a:r>
              <a:rPr lang="ru-RU" sz="2400"/>
              <a:t>М.М. Семаго, Н.Я. Семаго и Т.П. Дмитриева, Е.И. Казакова, Зырянова, С.И., Демьянчук, Р.В., Рощина Г.О.; Отрошко Г.В.  и др.</a:t>
            </a:r>
          </a:p>
        </p:txBody>
      </p:sp>
      <p:sp>
        <p:nvSpPr>
          <p:cNvPr id="51205" name="Rectangle 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>
                <a:solidFill>
                  <a:srgbClr val="006600"/>
                </a:solidFill>
              </a:rPr>
              <a:t>Теоретико-методологическая база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688</Words>
  <Application>Microsoft Office PowerPoint</Application>
  <PresentationFormat>Экран (4:3)</PresentationFormat>
  <Paragraphs>113</Paragraphs>
  <Slides>17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Wingdings</vt:lpstr>
      <vt:lpstr>Times New Roman</vt:lpstr>
      <vt:lpstr>ＭＳ Ｐゴシック</vt:lpstr>
      <vt:lpstr>Оформление по умолчанию</vt:lpstr>
      <vt:lpstr>Диаграмма</vt:lpstr>
      <vt:lpstr>Слайд 1</vt:lpstr>
      <vt:lpstr>Слайд 2</vt:lpstr>
      <vt:lpstr>Слайд 3</vt:lpstr>
      <vt:lpstr>Динамика роста количества детей с ОВЗ  в МУ Центр «Содействие»</vt:lpstr>
      <vt:lpstr>Слайд 5</vt:lpstr>
      <vt:lpstr>Слайд 6</vt:lpstr>
      <vt:lpstr>Слайд 7</vt:lpstr>
      <vt:lpstr>Слайд 8</vt:lpstr>
      <vt:lpstr>Слайд 9</vt:lpstr>
      <vt:lpstr>5</vt:lpstr>
      <vt:lpstr>Слайд 11</vt:lpstr>
      <vt:lpstr>Количественные показатели: </vt:lpstr>
      <vt:lpstr>Слайд 13</vt:lpstr>
      <vt:lpstr>Результаты индивидуальной и групповой коррекционно-развивающей работы</vt:lpstr>
      <vt:lpstr>Результаты деятельности  опубликованы в следующих источниках: </vt:lpstr>
      <vt:lpstr>Слайд 16</vt:lpstr>
      <vt:lpstr>Слайд 17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Мария</dc:creator>
  <cp:lastModifiedBy>Мария</cp:lastModifiedBy>
  <cp:revision>113</cp:revision>
  <dcterms:created xsi:type="dcterms:W3CDTF">2020-06-17T09:40:06Z</dcterms:created>
  <dcterms:modified xsi:type="dcterms:W3CDTF">2020-12-01T11:44:32Z</dcterms:modified>
</cp:coreProperties>
</file>